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7" r:id="rId2"/>
  </p:sldMasterIdLst>
  <p:notesMasterIdLst>
    <p:notesMasterId r:id="rId39"/>
  </p:notesMasterIdLst>
  <p:handoutMasterIdLst>
    <p:handoutMasterId r:id="rId40"/>
  </p:handoutMasterIdLst>
  <p:sldIdLst>
    <p:sldId id="256" r:id="rId3"/>
    <p:sldId id="261" r:id="rId4"/>
    <p:sldId id="529" r:id="rId5"/>
    <p:sldId id="274" r:id="rId6"/>
    <p:sldId id="513" r:id="rId7"/>
    <p:sldId id="269" r:id="rId8"/>
    <p:sldId id="270" r:id="rId9"/>
    <p:sldId id="522" r:id="rId10"/>
    <p:sldId id="306" r:id="rId11"/>
    <p:sldId id="528" r:id="rId12"/>
    <p:sldId id="532" r:id="rId13"/>
    <p:sldId id="534" r:id="rId14"/>
    <p:sldId id="307" r:id="rId15"/>
    <p:sldId id="530" r:id="rId16"/>
    <p:sldId id="517" r:id="rId17"/>
    <p:sldId id="1968" r:id="rId18"/>
    <p:sldId id="1963" r:id="rId19"/>
    <p:sldId id="1944" r:id="rId20"/>
    <p:sldId id="295" r:id="rId21"/>
    <p:sldId id="489" r:id="rId22"/>
    <p:sldId id="606" r:id="rId23"/>
    <p:sldId id="2014" r:id="rId24"/>
    <p:sldId id="4929" r:id="rId25"/>
    <p:sldId id="518" r:id="rId26"/>
    <p:sldId id="262" r:id="rId27"/>
    <p:sldId id="263" r:id="rId28"/>
    <p:sldId id="258" r:id="rId29"/>
    <p:sldId id="4972" r:id="rId30"/>
    <p:sldId id="4975" r:id="rId31"/>
    <p:sldId id="4973" r:id="rId32"/>
    <p:sldId id="4970" r:id="rId33"/>
    <p:sldId id="4974" r:id="rId34"/>
    <p:sldId id="4971" r:id="rId35"/>
    <p:sldId id="260" r:id="rId36"/>
    <p:sldId id="4976" r:id="rId37"/>
    <p:sldId id="4977" r:id="rId38"/>
  </p:sldIdLst>
  <p:sldSz cx="9144000" cy="5143500" type="screen16x9"/>
  <p:notesSz cx="6858000" cy="9144000"/>
  <p:defaultTextStyle>
    <a:defPPr>
      <a:defRPr lang="ca-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61"/>
    <p:restoredTop sz="94682"/>
  </p:normalViewPr>
  <p:slideViewPr>
    <p:cSldViewPr snapToGrid="0" snapToObjects="1" showGuides="1">
      <p:cViewPr varScale="1">
        <p:scale>
          <a:sx n="155" d="100"/>
          <a:sy n="155" d="100"/>
        </p:scale>
        <p:origin x="208" y="99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F1E2704-4B0E-1F44-9EF7-57C931ACB7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a:extLst>
              <a:ext uri="{FF2B5EF4-FFF2-40B4-BE49-F238E27FC236}">
                <a16:creationId xmlns:a16="http://schemas.microsoft.com/office/drawing/2014/main" id="{46779809-3E7C-E447-8917-B5E9F362F0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16B6F8-DF8A-3F47-89AE-F3FD51EB8164}" type="datetimeFigureOut">
              <a:t>2/5/23</a:t>
            </a:fld>
            <a:endParaRPr lang="en-GB"/>
          </a:p>
        </p:txBody>
      </p:sp>
      <p:sp>
        <p:nvSpPr>
          <p:cNvPr id="4" name="Marcador de pie de página 3">
            <a:extLst>
              <a:ext uri="{FF2B5EF4-FFF2-40B4-BE49-F238E27FC236}">
                <a16:creationId xmlns:a16="http://schemas.microsoft.com/office/drawing/2014/main" id="{367E348D-A986-F942-97A8-4E8A33893D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número de diapositiva 4">
            <a:extLst>
              <a:ext uri="{FF2B5EF4-FFF2-40B4-BE49-F238E27FC236}">
                <a16:creationId xmlns:a16="http://schemas.microsoft.com/office/drawing/2014/main" id="{7CF62C5C-5BAB-ED48-AB55-F0A013956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7D571F-D7DA-994D-A205-7344BE7DEF79}" type="slidenum">
              <a:t>‹#›</a:t>
            </a:fld>
            <a:endParaRPr lang="en-GB"/>
          </a:p>
        </p:txBody>
      </p:sp>
    </p:spTree>
    <p:extLst>
      <p:ext uri="{BB962C8B-B14F-4D97-AF65-F5344CB8AC3E}">
        <p14:creationId xmlns:p14="http://schemas.microsoft.com/office/powerpoint/2010/main" val="1925555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2E030-D993-4271-8EDE-FF2DD7ECA37C}" type="datetimeFigureOut">
              <a:rPr lang="en-US" smtClean="0"/>
              <a:t>5/2/23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48B4B-A357-4C41-B469-92F2CEA28F4D}" type="slidenum">
              <a:rPr lang="en-US" smtClean="0"/>
              <a:t>‹#›</a:t>
            </a:fld>
            <a:endParaRPr lang="en-US"/>
          </a:p>
        </p:txBody>
      </p:sp>
    </p:spTree>
    <p:extLst>
      <p:ext uri="{BB962C8B-B14F-4D97-AF65-F5344CB8AC3E}">
        <p14:creationId xmlns:p14="http://schemas.microsoft.com/office/powerpoint/2010/main" val="137530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Simulations with fine element models </a:t>
            </a:r>
          </a:p>
          <a:p>
            <a:r>
              <a:rPr lang="en-GB" dirty="0"/>
              <a:t>SVD</a:t>
            </a:r>
          </a:p>
          <a:p>
            <a:r>
              <a:rPr lang="en-GB" dirty="0"/>
              <a:t>Clustering</a:t>
            </a:r>
          </a:p>
          <a:p>
            <a:r>
              <a:rPr lang="en-GB" dirty="0"/>
              <a:t>Training with neural networks </a:t>
            </a:r>
          </a:p>
          <a:p>
            <a:endParaRPr lang="en-GB" dirty="0"/>
          </a:p>
        </p:txBody>
      </p:sp>
      <p:sp>
        <p:nvSpPr>
          <p:cNvPr id="4" name="Slide Number Placeholder 3"/>
          <p:cNvSpPr>
            <a:spLocks noGrp="1"/>
          </p:cNvSpPr>
          <p:nvPr>
            <p:ph type="sldNum" sz="quarter" idx="5"/>
          </p:nvPr>
        </p:nvSpPr>
        <p:spPr/>
        <p:txBody>
          <a:bodyPr/>
          <a:lstStyle/>
          <a:p>
            <a:fld id="{5AC89567-955D-7247-81BE-B62107995F60}" type="slidenum">
              <a:rPr lang="en-GB" smtClean="0"/>
              <a:t>5</a:t>
            </a:fld>
            <a:endParaRPr lang="en-GB"/>
          </a:p>
        </p:txBody>
      </p:sp>
    </p:spTree>
    <p:extLst>
      <p:ext uri="{BB962C8B-B14F-4D97-AF65-F5344CB8AC3E}">
        <p14:creationId xmlns:p14="http://schemas.microsoft.com/office/powerpoint/2010/main" val="3715309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C89567-955D-7247-81BE-B62107995F60}" type="slidenum">
              <a:rPr lang="en-GB" smtClean="0"/>
              <a:t>24</a:t>
            </a:fld>
            <a:endParaRPr lang="en-GB"/>
          </a:p>
        </p:txBody>
      </p:sp>
    </p:spTree>
    <p:extLst>
      <p:ext uri="{BB962C8B-B14F-4D97-AF65-F5344CB8AC3E}">
        <p14:creationId xmlns:p14="http://schemas.microsoft.com/office/powerpoint/2010/main" val="1932030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ad5811af8_0_7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12ad5811af8_0_7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g12ad5811af8_0_7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9df87430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29df87430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129df874304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4498763e2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g134498763e2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g134498763e2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Automatic selection of simulated ensemble members to adjust to the HPC capacities available </a:t>
            </a:r>
          </a:p>
          <a:p>
            <a:r>
              <a:rPr lang="en-GB" dirty="0"/>
              <a:t>Tropical cyclones prediction based on ML/DL </a:t>
            </a:r>
          </a:p>
        </p:txBody>
      </p:sp>
      <p:sp>
        <p:nvSpPr>
          <p:cNvPr id="4" name="Slide Number Placeholder 3"/>
          <p:cNvSpPr>
            <a:spLocks noGrp="1"/>
          </p:cNvSpPr>
          <p:nvPr>
            <p:ph type="sldNum" sz="quarter" idx="5"/>
          </p:nvPr>
        </p:nvSpPr>
        <p:spPr/>
        <p:txBody>
          <a:bodyPr/>
          <a:lstStyle/>
          <a:p>
            <a:fld id="{5AC89567-955D-7247-81BE-B62107995F60}" type="slidenum">
              <a:rPr lang="en-GB" smtClean="0"/>
              <a:t>6</a:t>
            </a:fld>
            <a:endParaRPr lang="en-GB"/>
          </a:p>
        </p:txBody>
      </p:sp>
    </p:spTree>
    <p:extLst>
      <p:ext uri="{BB962C8B-B14F-4D97-AF65-F5344CB8AC3E}">
        <p14:creationId xmlns:p14="http://schemas.microsoft.com/office/powerpoint/2010/main" val="372839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Seismic and tsunami urgent computing workflows consist of three main phases (Fig. \ref{fig:WP6_general_phases}):</a:t>
            </a:r>
          </a:p>
          <a:p>
            <a:r>
              <a:rPr lang="en-GB" dirty="0"/>
              <a:t>- A pre-processing phase, in which an ensemble of possible sources is defined based on seismic data assimilation and earthquake parameter estimation, with uncertainty.</a:t>
            </a:r>
          </a:p>
          <a:p>
            <a:r>
              <a:rPr lang="en-GB" dirty="0"/>
              <a:t>- A simulation phase, in which individual scenarios are simulated and ground shaking / tsunami inundation numerically quantified for all the scenarios in the ensemble</a:t>
            </a:r>
          </a:p>
          <a:p>
            <a:pPr marL="171450" indent="-171450">
              <a:buFontTx/>
              <a:buChar char="-"/>
            </a:pPr>
            <a:r>
              <a:rPr lang="en-GB" dirty="0"/>
              <a:t>A post-processing phase, in which simulation results are processed to produce probabilistic forecasts including both source and modelling uncertainty, eventually updated through newly available observations from the monitoring networks</a:t>
            </a:r>
          </a:p>
          <a:p>
            <a:pPr marL="171450" indent="-171450">
              <a:buFontTx/>
              <a:buChar char="-"/>
            </a:pPr>
            <a:endParaRPr lang="en-GB" dirty="0"/>
          </a:p>
          <a:p>
            <a:pPr marL="171450" indent="-171450">
              <a:buFontTx/>
              <a:buChar char="-"/>
            </a:pPr>
            <a:r>
              <a:rPr lang="en-GB" dirty="0"/>
              <a:t>Probabilistic Tsunami Forecasting (PTF) for tsunami early-warning and urgent computing is based on the generation of an ensemble of Faster Than Real Time (FTRT) tsunami simulations</a:t>
            </a:r>
          </a:p>
          <a:p>
            <a:pPr marL="171450" indent="-171450">
              <a:buFontTx/>
              <a:buChar char="-"/>
            </a:pPr>
            <a:r>
              <a:rPr lang="en-GB" sz="1200" b="0" i="0" u="none" strike="noStrike" kern="1200" dirty="0">
                <a:solidFill>
                  <a:schemeClr val="tx1"/>
                </a:solidFill>
                <a:effectLst/>
                <a:latin typeface="+mn-lt"/>
                <a:ea typeface="+mn-ea"/>
                <a:cs typeface="+mn-cs"/>
              </a:rPr>
              <a:t>Tsunami-</a:t>
            </a:r>
            <a:r>
              <a:rPr lang="en-GB" sz="1200" b="0" i="0" u="none" strike="noStrike" kern="1200" dirty="0" err="1">
                <a:solidFill>
                  <a:schemeClr val="tx1"/>
                </a:solidFill>
                <a:effectLst/>
                <a:latin typeface="+mn-lt"/>
                <a:ea typeface="+mn-ea"/>
                <a:cs typeface="+mn-cs"/>
              </a:rPr>
              <a:t>HySEA</a:t>
            </a:r>
            <a:r>
              <a:rPr lang="en-GB" sz="1200" b="0" i="0" u="none" strike="noStrike" kern="1200" dirty="0">
                <a:solidFill>
                  <a:schemeClr val="tx1"/>
                </a:solidFill>
                <a:effectLst/>
                <a:latin typeface="+mn-lt"/>
                <a:ea typeface="+mn-ea"/>
                <a:cs typeface="+mn-cs"/>
              </a:rPr>
              <a:t> GPU-based soft-ware</a:t>
            </a:r>
          </a:p>
          <a:p>
            <a:pPr marL="171450" indent="-171450">
              <a:buFontTx/>
              <a:buChar char="-"/>
            </a:pPr>
            <a:r>
              <a:rPr lang="en-GB" sz="1200" b="0" i="0" u="none" strike="noStrike" kern="1200" dirty="0">
                <a:solidFill>
                  <a:schemeClr val="tx1"/>
                </a:solidFill>
                <a:effectLst/>
                <a:latin typeface="+mn-lt"/>
                <a:ea typeface="+mn-ea"/>
                <a:cs typeface="+mn-cs"/>
              </a:rPr>
              <a:t>use of AI for rapid tsunami estimation</a:t>
            </a:r>
          </a:p>
          <a:p>
            <a:pPr marL="171450" indent="-171450">
              <a:buFontTx/>
              <a:buChar char="-"/>
            </a:pPr>
            <a:r>
              <a:rPr lang="en-GB" sz="1200" b="0" i="0" u="none" strike="noStrike" kern="1200" dirty="0">
                <a:solidFill>
                  <a:schemeClr val="tx1"/>
                </a:solidFill>
                <a:effectLst/>
                <a:latin typeface="+mn-lt"/>
                <a:ea typeface="+mn-ea"/>
                <a:cs typeface="+mn-cs"/>
              </a:rPr>
              <a:t>use of HPDA and AI tools to enhance event diagnostics and in deeper postprocessing analyse</a:t>
            </a:r>
          </a:p>
          <a:p>
            <a:pPr marL="171450" indent="-171450">
              <a:buFontTx/>
              <a:buChar char="-"/>
            </a:pPr>
            <a:endParaRPr lang="en-GB" sz="1200" b="0" i="0" u="none" strike="noStrike" kern="1200" dirty="0">
              <a:solidFill>
                <a:schemeClr val="tx1"/>
              </a:solidFill>
              <a:effectLst/>
              <a:latin typeface="+mn-lt"/>
              <a:ea typeface="+mn-ea"/>
              <a:cs typeface="+mn-cs"/>
            </a:endParaRPr>
          </a:p>
          <a:p>
            <a:pPr marL="171450" indent="-171450">
              <a:buFontTx/>
              <a:buChar char="-"/>
            </a:pPr>
            <a:endParaRPr lang="en-GB" sz="1200" b="0" i="0" u="none" strike="noStrike" kern="1200" dirty="0">
              <a:solidFill>
                <a:schemeClr val="tx1"/>
              </a:solidFill>
              <a:effectLst/>
              <a:latin typeface="+mn-lt"/>
              <a:ea typeface="+mn-ea"/>
              <a:cs typeface="+mn-cs"/>
            </a:endParaRPr>
          </a:p>
          <a:p>
            <a:pPr marL="171450" indent="-171450">
              <a:buFontTx/>
              <a:buChar char="-"/>
            </a:pPr>
            <a:endParaRPr lang="en-GB" sz="1200" b="0" i="0" u="none" strike="noStrike" kern="1200" dirty="0">
              <a:solidFill>
                <a:schemeClr val="tx1"/>
              </a:solidFill>
              <a:effectLst/>
              <a:latin typeface="+mn-lt"/>
              <a:ea typeface="+mn-ea"/>
              <a:cs typeface="+mn-cs"/>
            </a:endParaRPr>
          </a:p>
          <a:p>
            <a:pPr marL="171450" indent="-171450">
              <a:buFontTx/>
              <a:buChar char="-"/>
            </a:pP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5AC89567-955D-7247-81BE-B62107995F60}" type="slidenum">
              <a:rPr lang="en-GB" smtClean="0"/>
              <a:t>7</a:t>
            </a:fld>
            <a:endParaRPr lang="en-GB"/>
          </a:p>
        </p:txBody>
      </p:sp>
    </p:spTree>
    <p:extLst>
      <p:ext uri="{BB962C8B-B14F-4D97-AF65-F5344CB8AC3E}">
        <p14:creationId xmlns:p14="http://schemas.microsoft.com/office/powerpoint/2010/main" val="1372272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30af904478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Just mention set of services to store workflows components data, software used at deployment and </a:t>
            </a:r>
            <a:r>
              <a:rPr lang="en-US" dirty="0" err="1"/>
              <a:t>thw</a:t>
            </a:r>
            <a:r>
              <a:rPr lang="en-US" dirty="0"/>
              <a:t> workflow description is composed by the data pipelines (acquisition of data set, AI modes, images) computational code with </a:t>
            </a:r>
            <a:r>
              <a:rPr lang="en-US" dirty="0" err="1"/>
              <a:t>PyCOMPSs</a:t>
            </a:r>
            <a:r>
              <a:rPr lang="en-US" dirty="0"/>
              <a:t> a task-based programming model which allow to implement distributed workflows as python scripts and TOSCA </a:t>
            </a:r>
            <a:r>
              <a:rPr lang="en-US" dirty="0" err="1"/>
              <a:t>highlevel</a:t>
            </a:r>
            <a:r>
              <a:rPr lang="en-US" dirty="0"/>
              <a:t> </a:t>
            </a:r>
            <a:r>
              <a:rPr lang="en-US" dirty="0" err="1"/>
              <a:t>orchestrarion</a:t>
            </a:r>
            <a:r>
              <a:rPr lang="en-US" dirty="0"/>
              <a:t> of the workflow lifecycle (deployment and execution of </a:t>
            </a:r>
            <a:r>
              <a:rPr lang="en-US" dirty="0" err="1"/>
              <a:t>worflows</a:t>
            </a:r>
            <a:r>
              <a:rPr lang="en-US" dirty="0"/>
              <a:t> and Pipelines)</a:t>
            </a:r>
            <a:endParaRPr dirty="0"/>
          </a:p>
        </p:txBody>
      </p:sp>
      <p:sp>
        <p:nvSpPr>
          <p:cNvPr id="244" name="Google Shape;244;g130af904478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773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748B4B-A357-4C41-B469-92F2CEA28F4D}" type="slidenum">
              <a:rPr lang="en-US" smtClean="0"/>
              <a:t>10</a:t>
            </a:fld>
            <a:endParaRPr lang="en-US"/>
          </a:p>
        </p:txBody>
      </p:sp>
    </p:spTree>
    <p:extLst>
      <p:ext uri="{BB962C8B-B14F-4D97-AF65-F5344CB8AC3E}">
        <p14:creationId xmlns:p14="http://schemas.microsoft.com/office/powerpoint/2010/main" val="257568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AC89567-955D-7247-81BE-B62107995F60}" type="slidenum">
              <a:rPr lang="en-GB" smtClean="0"/>
              <a:t>13</a:t>
            </a:fld>
            <a:endParaRPr lang="en-GB"/>
          </a:p>
        </p:txBody>
      </p:sp>
    </p:spTree>
    <p:extLst>
      <p:ext uri="{BB962C8B-B14F-4D97-AF65-F5344CB8AC3E}">
        <p14:creationId xmlns:p14="http://schemas.microsoft.com/office/powerpoint/2010/main" val="400820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5A9532-F7A3-4C7E-AF04-53ACF1DDEEB8}" type="slidenum">
              <a:rPr lang="en-US" smtClean="0"/>
              <a:t>16</a:t>
            </a:fld>
            <a:endParaRPr lang="en-US"/>
          </a:p>
        </p:txBody>
      </p:sp>
    </p:spTree>
    <p:extLst>
      <p:ext uri="{BB962C8B-B14F-4D97-AF65-F5344CB8AC3E}">
        <p14:creationId xmlns:p14="http://schemas.microsoft.com/office/powerpoint/2010/main" val="2663870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err="1"/>
              <a:t>Bogomips</a:t>
            </a:r>
            <a:r>
              <a:rPr lang="es-ES"/>
              <a:t>: En </a:t>
            </a:r>
            <a:r>
              <a:rPr lang="es-ES" err="1"/>
              <a:t>mobils</a:t>
            </a:r>
            <a:r>
              <a:rPr lang="es-ES"/>
              <a:t> </a:t>
            </a:r>
            <a:r>
              <a:rPr lang="es-ES" err="1"/>
              <a:t>bé</a:t>
            </a:r>
            <a:r>
              <a:rPr lang="es-ES"/>
              <a:t> </a:t>
            </a:r>
            <a:r>
              <a:rPr lang="es-ES" err="1"/>
              <a:t>estan</a:t>
            </a:r>
            <a:r>
              <a:rPr lang="es-ES"/>
              <a:t> al </a:t>
            </a:r>
            <a:r>
              <a:rPr lang="es-ES" err="1"/>
              <a:t>voltant</a:t>
            </a:r>
            <a:r>
              <a:rPr lang="es-ES"/>
              <a:t> de 38 i en laptops a mi </a:t>
            </a:r>
            <a:r>
              <a:rPr lang="es-ES" err="1"/>
              <a:t>em</a:t>
            </a:r>
            <a:r>
              <a:rPr lang="es-ES"/>
              <a:t> </a:t>
            </a:r>
            <a:r>
              <a:rPr lang="es-ES" err="1"/>
              <a:t>surt</a:t>
            </a:r>
            <a:r>
              <a:rPr lang="es-ES"/>
              <a:t> 5187</a:t>
            </a:r>
            <a:endParaRPr lang="en-US"/>
          </a:p>
        </p:txBody>
      </p:sp>
      <p:sp>
        <p:nvSpPr>
          <p:cNvPr id="4" name="Slide Number Placeholder 3"/>
          <p:cNvSpPr>
            <a:spLocks noGrp="1"/>
          </p:cNvSpPr>
          <p:nvPr>
            <p:ph type="sldNum" sz="quarter" idx="10"/>
          </p:nvPr>
        </p:nvSpPr>
        <p:spPr/>
        <p:txBody>
          <a:bodyPr/>
          <a:lstStyle/>
          <a:p>
            <a:fld id="{BE5A9532-F7A3-4C7E-AF04-53ACF1DDEEB8}" type="slidenum">
              <a:rPr lang="en-US" smtClean="0"/>
              <a:t>18</a:t>
            </a:fld>
            <a:endParaRPr lang="en-US"/>
          </a:p>
        </p:txBody>
      </p:sp>
    </p:spTree>
    <p:extLst>
      <p:ext uri="{BB962C8B-B14F-4D97-AF65-F5344CB8AC3E}">
        <p14:creationId xmlns:p14="http://schemas.microsoft.com/office/powerpoint/2010/main" val="4193481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s-ES" err="1"/>
              <a:t>We</a:t>
            </a:r>
            <a:r>
              <a:rPr lang="es-ES"/>
              <a:t> </a:t>
            </a:r>
            <a:r>
              <a:rPr lang="es-ES" err="1"/>
              <a:t>also</a:t>
            </a:r>
            <a:r>
              <a:rPr lang="es-ES"/>
              <a:t> </a:t>
            </a:r>
            <a:r>
              <a:rPr lang="es-ES" err="1"/>
              <a:t>provide</a:t>
            </a:r>
            <a:r>
              <a:rPr lang="es-ES"/>
              <a:t> </a:t>
            </a:r>
            <a:r>
              <a:rPr lang="es-ES" err="1"/>
              <a:t>other</a:t>
            </a:r>
            <a:r>
              <a:rPr lang="es-ES"/>
              <a:t> </a:t>
            </a:r>
            <a:r>
              <a:rPr lang="es-ES" err="1"/>
              <a:t>decorators</a:t>
            </a:r>
            <a:r>
              <a:rPr lang="es-ES"/>
              <a:t> </a:t>
            </a:r>
            <a:r>
              <a:rPr lang="es-ES" err="1"/>
              <a:t>that</a:t>
            </a:r>
            <a:r>
              <a:rPr lang="es-ES"/>
              <a:t> can be </a:t>
            </a:r>
            <a:r>
              <a:rPr lang="es-ES" err="1"/>
              <a:t>used</a:t>
            </a:r>
            <a:r>
              <a:rPr lang="es-ES" baseline="0"/>
              <a:t> </a:t>
            </a:r>
            <a:r>
              <a:rPr lang="es-ES" baseline="0" err="1"/>
              <a:t>over</a:t>
            </a:r>
            <a:r>
              <a:rPr lang="es-ES" baseline="0"/>
              <a:t> </a:t>
            </a:r>
            <a:r>
              <a:rPr lang="es-ES" baseline="0" err="1"/>
              <a:t>the</a:t>
            </a:r>
            <a:r>
              <a:rPr lang="es-ES" baseline="0"/>
              <a:t> </a:t>
            </a:r>
            <a:r>
              <a:rPr lang="es-ES" baseline="0" err="1"/>
              <a:t>task</a:t>
            </a:r>
            <a:r>
              <a:rPr lang="es-ES" baseline="0"/>
              <a:t> </a:t>
            </a:r>
            <a:r>
              <a:rPr lang="es-ES" baseline="0" err="1"/>
              <a:t>decorator</a:t>
            </a:r>
            <a:r>
              <a:rPr lang="es-ES" baseline="0"/>
              <a:t> in </a:t>
            </a:r>
            <a:r>
              <a:rPr lang="es-ES" baseline="0" err="1"/>
              <a:t>order</a:t>
            </a:r>
            <a:r>
              <a:rPr lang="es-ES" baseline="0"/>
              <a:t> to </a:t>
            </a:r>
            <a:r>
              <a:rPr lang="es-ES" baseline="0" err="1"/>
              <a:t>specify</a:t>
            </a:r>
            <a:r>
              <a:rPr lang="es-ES" baseline="0"/>
              <a:t> </a:t>
            </a:r>
            <a:r>
              <a:rPr lang="es-ES" baseline="0" err="1"/>
              <a:t>specific</a:t>
            </a:r>
            <a:r>
              <a:rPr lang="es-ES" baseline="0"/>
              <a:t> </a:t>
            </a:r>
            <a:r>
              <a:rPr lang="es-ES" baseline="0" err="1"/>
              <a:t>task</a:t>
            </a:r>
            <a:r>
              <a:rPr lang="es-ES" baseline="0"/>
              <a:t> </a:t>
            </a:r>
            <a:r>
              <a:rPr lang="es-ES" baseline="0" err="1"/>
              <a:t>implementations</a:t>
            </a:r>
            <a:r>
              <a:rPr lang="es-ES" baseline="0"/>
              <a:t>, </a:t>
            </a:r>
            <a:r>
              <a:rPr lang="es-ES" baseline="0" err="1"/>
              <a:t>such</a:t>
            </a:r>
            <a:r>
              <a:rPr lang="es-ES" baseline="0"/>
              <a:t> as </a:t>
            </a:r>
            <a:r>
              <a:rPr lang="es-ES" baseline="0" err="1"/>
              <a:t>mpi</a:t>
            </a:r>
            <a:r>
              <a:rPr lang="es-ES" baseline="0"/>
              <a:t>, </a:t>
            </a:r>
            <a:r>
              <a:rPr lang="es-ES" baseline="0" err="1"/>
              <a:t>binaries</a:t>
            </a:r>
            <a:r>
              <a:rPr lang="es-ES" baseline="0"/>
              <a:t> and </a:t>
            </a:r>
            <a:r>
              <a:rPr lang="es-ES" baseline="0" err="1"/>
              <a:t>OmpSs</a:t>
            </a:r>
            <a:r>
              <a:rPr lang="es-ES" baseline="0"/>
              <a:t>.</a:t>
            </a:r>
          </a:p>
          <a:p>
            <a:r>
              <a:rPr lang="es-ES" baseline="0" err="1"/>
              <a:t>The</a:t>
            </a:r>
            <a:r>
              <a:rPr lang="es-ES" baseline="0"/>
              <a:t> </a:t>
            </a:r>
            <a:r>
              <a:rPr lang="es-ES" baseline="0" err="1"/>
              <a:t>runtime</a:t>
            </a:r>
            <a:r>
              <a:rPr lang="es-ES" baseline="0"/>
              <a:t> </a:t>
            </a:r>
            <a:r>
              <a:rPr lang="es-ES" baseline="0" err="1"/>
              <a:t>will</a:t>
            </a:r>
            <a:r>
              <a:rPr lang="es-ES" baseline="0"/>
              <a:t> be in </a:t>
            </a:r>
            <a:r>
              <a:rPr lang="es-ES" baseline="0" err="1"/>
              <a:t>charge</a:t>
            </a:r>
            <a:r>
              <a:rPr lang="es-ES" baseline="0"/>
              <a:t> of </a:t>
            </a:r>
            <a:r>
              <a:rPr lang="es-ES" baseline="0" err="1"/>
              <a:t>dealing</a:t>
            </a:r>
            <a:r>
              <a:rPr lang="es-ES" baseline="0"/>
              <a:t> </a:t>
            </a:r>
            <a:r>
              <a:rPr lang="es-ES" baseline="0" err="1"/>
              <a:t>with</a:t>
            </a:r>
            <a:r>
              <a:rPr lang="es-ES" baseline="0"/>
              <a:t> </a:t>
            </a:r>
            <a:r>
              <a:rPr lang="es-ES" baseline="0" err="1"/>
              <a:t>them</a:t>
            </a:r>
            <a:r>
              <a:rPr lang="es-ES" baseline="0"/>
              <a:t>.</a:t>
            </a:r>
            <a:endParaRPr lang="en-US"/>
          </a:p>
        </p:txBody>
      </p:sp>
      <p:sp>
        <p:nvSpPr>
          <p:cNvPr id="4" name="Slide Number Placeholder 3"/>
          <p:cNvSpPr>
            <a:spLocks noGrp="1"/>
          </p:cNvSpPr>
          <p:nvPr>
            <p:ph type="sldNum" sz="quarter" idx="10"/>
          </p:nvPr>
        </p:nvSpPr>
        <p:spPr/>
        <p:txBody>
          <a:bodyPr/>
          <a:lstStyle/>
          <a:p>
            <a:fld id="{F710EC59-92A8-49D9-A266-1F666DA847F6}" type="slidenum">
              <a:rPr lang="es-ES" smtClean="0">
                <a:solidFill>
                  <a:prstClr val="black"/>
                </a:solidFill>
              </a:rPr>
              <a:pPr/>
              <a:t>20</a:t>
            </a:fld>
            <a:endParaRPr lang="es-ES">
              <a:solidFill>
                <a:prstClr val="black"/>
              </a:solidFill>
            </a:endParaRPr>
          </a:p>
        </p:txBody>
      </p:sp>
    </p:spTree>
    <p:extLst>
      <p:ext uri="{BB962C8B-B14F-4D97-AF65-F5344CB8AC3E}">
        <p14:creationId xmlns:p14="http://schemas.microsoft.com/office/powerpoint/2010/main" val="3848304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s://twitter.com/eFlows4HPC" TargetMode="External"/><Relationship Id="rId3" Type="http://schemas.openxmlformats.org/officeDocument/2006/relationships/image" Target="../media/image7.svg"/><Relationship Id="rId7" Type="http://schemas.openxmlformats.org/officeDocument/2006/relationships/hyperlink" Target="http://www.eflows4hpc.eu/" TargetMode="External"/><Relationship Id="rId12" Type="http://schemas.openxmlformats.org/officeDocument/2006/relationships/hyperlink" Target="mailto:https://twitter.com/eFlows4HPC" TargetMode="External"/><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emf"/><Relationship Id="rId11" Type="http://schemas.openxmlformats.org/officeDocument/2006/relationships/image" Target="../media/image11.emf"/><Relationship Id="rId5" Type="http://schemas.openxmlformats.org/officeDocument/2006/relationships/image" Target="../media/image5.jpeg"/><Relationship Id="rId10" Type="http://schemas.openxmlformats.org/officeDocument/2006/relationships/hyperlink" Target="http://www.linkedin.com/company/eflows4hpc" TargetMode="External"/><Relationship Id="rId4" Type="http://schemas.openxmlformats.org/officeDocument/2006/relationships/image" Target="../media/image8.jpeg"/><Relationship Id="rId9"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Flows4HPC" TargetMode="External"/><Relationship Id="rId3" Type="http://schemas.openxmlformats.org/officeDocument/2006/relationships/image" Target="../media/image7.svg"/><Relationship Id="rId7" Type="http://schemas.openxmlformats.org/officeDocument/2006/relationships/hyperlink" Target="http://www.eflows4hpc.eu/" TargetMode="External"/><Relationship Id="rId12" Type="http://schemas.openxmlformats.org/officeDocument/2006/relationships/hyperlink" Target="mailto:https://twitter.com/eFlows4HPC"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emf"/><Relationship Id="rId11" Type="http://schemas.openxmlformats.org/officeDocument/2006/relationships/image" Target="../media/image11.emf"/><Relationship Id="rId5" Type="http://schemas.openxmlformats.org/officeDocument/2006/relationships/image" Target="../media/image5.jpeg"/><Relationship Id="rId10" Type="http://schemas.openxmlformats.org/officeDocument/2006/relationships/hyperlink" Target="http://www.linkedin.com/company/eflows4hpc" TargetMode="External"/><Relationship Id="rId4" Type="http://schemas.openxmlformats.org/officeDocument/2006/relationships/image" Target="../media/image8.jpeg"/><Relationship Id="rId9"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E65266C-CE5D-434F-B02D-4D1185A147CA}"/>
              </a:ext>
            </a:extLst>
          </p:cNvPr>
          <p:cNvPicPr>
            <a:picLocks noChangeAspect="1"/>
          </p:cNvPicPr>
          <p:nvPr userDrawn="1"/>
        </p:nvPicPr>
        <p:blipFill>
          <a:blip r:embed="rId2"/>
          <a:stretch>
            <a:fillRect/>
          </a:stretch>
        </p:blipFill>
        <p:spPr>
          <a:xfrm>
            <a:off x="0" y="5056715"/>
            <a:ext cx="9144000" cy="86785"/>
          </a:xfrm>
          <a:prstGeom prst="rect">
            <a:avLst/>
          </a:prstGeom>
        </p:spPr>
      </p:pic>
      <p:pic>
        <p:nvPicPr>
          <p:cNvPr id="18" name="Imagen 17">
            <a:extLst>
              <a:ext uri="{FF2B5EF4-FFF2-40B4-BE49-F238E27FC236}">
                <a16:creationId xmlns:a16="http://schemas.microsoft.com/office/drawing/2014/main" id="{24B8BDE7-A80A-994E-8396-93F182C4BEA2}"/>
              </a:ext>
            </a:extLst>
          </p:cNvPr>
          <p:cNvPicPr>
            <a:picLocks noChangeAspect="1"/>
          </p:cNvPicPr>
          <p:nvPr userDrawn="1"/>
        </p:nvPicPr>
        <p:blipFill>
          <a:blip r:embed="rId3"/>
          <a:stretch>
            <a:fillRect/>
          </a:stretch>
        </p:blipFill>
        <p:spPr>
          <a:xfrm>
            <a:off x="-1" y="0"/>
            <a:ext cx="9165303" cy="2387600"/>
          </a:xfrm>
          <a:prstGeom prst="rect">
            <a:avLst/>
          </a:prstGeom>
        </p:spPr>
      </p:pic>
      <p:sp>
        <p:nvSpPr>
          <p:cNvPr id="2" name="Rectángulo 13">
            <a:extLst>
              <a:ext uri="{FF2B5EF4-FFF2-40B4-BE49-F238E27FC236}">
                <a16:creationId xmlns:a16="http://schemas.microsoft.com/office/drawing/2014/main" id="{BA064B00-7365-BE5E-6208-04BD0F5EF1AC}"/>
              </a:ext>
            </a:extLst>
          </p:cNvPr>
          <p:cNvSpPr/>
          <p:nvPr userDrawn="1"/>
        </p:nvSpPr>
        <p:spPr>
          <a:xfrm>
            <a:off x="3041582" y="4592481"/>
            <a:ext cx="5888455" cy="415498"/>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MCIN/AEI/10.13039/501100011033 and the European Union </a:t>
            </a:r>
            <a:r>
              <a:rPr lang="en-US" sz="700" noProof="0" dirty="0" err="1">
                <a:solidFill>
                  <a:schemeClr val="tx1"/>
                </a:solidFill>
                <a:latin typeface="+mn-lt"/>
                <a:cs typeface="Arial" panose="020B0604020202020204" pitchFamily="34" charset="0"/>
              </a:rPr>
              <a:t>NextGenerationEU</a:t>
            </a:r>
            <a:r>
              <a:rPr lang="en-US" sz="700" noProof="0" dirty="0">
                <a:solidFill>
                  <a:schemeClr val="tx1"/>
                </a:solidFill>
                <a:latin typeface="+mn-lt"/>
                <a:cs typeface="Arial" panose="020B0604020202020204" pitchFamily="34" charset="0"/>
              </a:rPr>
              <a:t>/PRTR (PCI2021-121957)</a:t>
            </a:r>
          </a:p>
        </p:txBody>
      </p:sp>
      <p:pic>
        <p:nvPicPr>
          <p:cNvPr id="4" name="Picture 3">
            <a:extLst>
              <a:ext uri="{FF2B5EF4-FFF2-40B4-BE49-F238E27FC236}">
                <a16:creationId xmlns:a16="http://schemas.microsoft.com/office/drawing/2014/main" id="{4BA824A3-D401-39EF-7047-E9871FE49D0F}"/>
              </a:ext>
            </a:extLst>
          </p:cNvPr>
          <p:cNvPicPr>
            <a:picLocks noChangeAspect="1"/>
          </p:cNvPicPr>
          <p:nvPr userDrawn="1"/>
        </p:nvPicPr>
        <p:blipFill>
          <a:blip r:embed="rId4"/>
          <a:stretch>
            <a:fillRect/>
          </a:stretch>
        </p:blipFill>
        <p:spPr>
          <a:xfrm>
            <a:off x="1203157" y="4579493"/>
            <a:ext cx="1838425" cy="428486"/>
          </a:xfrm>
          <a:prstGeom prst="rect">
            <a:avLst/>
          </a:prstGeom>
        </p:spPr>
      </p:pic>
    </p:spTree>
    <p:extLst>
      <p:ext uri="{BB962C8B-B14F-4D97-AF65-F5344CB8AC3E}">
        <p14:creationId xmlns:p14="http://schemas.microsoft.com/office/powerpoint/2010/main" val="3850003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449579" y="224709"/>
            <a:ext cx="6568350" cy="434026"/>
          </a:xfrm>
          <a:prstGeom prst="rect">
            <a:avLst/>
          </a:prstGeom>
        </p:spPr>
        <p:txBody>
          <a:bodyPr>
            <a:normAutofit/>
          </a:bodyPr>
          <a:lstStyle>
            <a:lvl1pPr algn="l">
              <a:defRPr sz="2400" b="0" i="0" baseline="0">
                <a:solidFill>
                  <a:schemeClr val="accent1"/>
                </a:solidFill>
                <a:latin typeface="+mn-lt"/>
                <a:cs typeface="Verdana"/>
              </a:defRPr>
            </a:lvl1pPr>
          </a:lstStyle>
          <a:p>
            <a:r>
              <a:rPr lang="en-US" noProof="0" dirty="0"/>
              <a:t>Title slide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449579" y="1031288"/>
            <a:ext cx="8278785" cy="3423315"/>
          </a:xfrm>
          <a:prstGeom prst="rect">
            <a:avLst/>
          </a:prstGeom>
        </p:spPr>
        <p:txBody>
          <a:bodyPr>
            <a:normAutofit/>
          </a:bodyPr>
          <a:lstStyle>
            <a:lvl1pPr marL="3429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n-lt"/>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First paragraph</a:t>
            </a:r>
          </a:p>
          <a:p>
            <a:pPr lvl="1"/>
            <a:r>
              <a:rPr lang="en-US" noProof="0" dirty="0"/>
              <a:t>Second paragraph</a:t>
            </a:r>
          </a:p>
          <a:p>
            <a:pPr lvl="2"/>
            <a:r>
              <a:rPr lang="en-US" noProof="0" dirty="0"/>
              <a:t>Third paragraph</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9" y="4747433"/>
            <a:ext cx="1764232"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ISC-HPC tutorial, May 2023</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997985" y="4807413"/>
            <a:ext cx="947895" cy="230832"/>
          </a:xfrm>
          <a:prstGeom prst="rect">
            <a:avLst/>
          </a:prstGeom>
        </p:spPr>
        <p:txBody>
          <a:bodyPr wrap="square">
            <a:spAutoFit/>
          </a:bodyPr>
          <a:lstStyle/>
          <a:p>
            <a:pPr algn="ctr"/>
            <a:r>
              <a:rPr lang="es-ES" sz="900" b="1" i="0" dirty="0">
                <a:solidFill>
                  <a:schemeClr val="tx1">
                    <a:lumMod val="50000"/>
                    <a:lumOff val="50000"/>
                  </a:schemeClr>
                </a:solidFill>
                <a:latin typeface="+mn-lt"/>
                <a:cs typeface="Verdana"/>
              </a:rPr>
              <a:t>21/05/2023</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699573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449579" y="224709"/>
            <a:ext cx="6568350" cy="434026"/>
          </a:xfrm>
          <a:prstGeom prst="rect">
            <a:avLst/>
          </a:prstGeom>
        </p:spPr>
        <p:txBody>
          <a:bodyPr>
            <a:normAutofit/>
          </a:bodyPr>
          <a:lstStyle>
            <a:lvl1pPr algn="l">
              <a:defRPr sz="2400" b="0" i="0" baseline="0">
                <a:solidFill>
                  <a:schemeClr val="accent1"/>
                </a:solidFill>
                <a:latin typeface="+mn-lt"/>
                <a:cs typeface="Verdana"/>
              </a:defRPr>
            </a:lvl1pPr>
          </a:lstStyle>
          <a:p>
            <a:r>
              <a:rPr lang="en-US" noProof="0" dirty="0"/>
              <a:t>Title table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449579" y="1100896"/>
            <a:ext cx="3976760" cy="546305"/>
          </a:xfrm>
          <a:prstGeom prst="rect">
            <a:avLst/>
          </a:prstGeom>
        </p:spPr>
        <p:txBody>
          <a:bodyPr/>
          <a:lstStyle>
            <a:lvl1pPr marL="0" indent="0">
              <a:buClr>
                <a:schemeClr val="accent1"/>
              </a:buClr>
              <a:buFont typeface="Arial" panose="020B0604020202020204" pitchFamily="34" charset="0"/>
              <a:buNone/>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yriad Pro" panose="020B0503030403020204" pitchFamily="34" charset="0"/>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yriad Pro" panose="020B0503030403020204" pitchFamily="34" charset="0"/>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Table</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9" y="4747433"/>
            <a:ext cx="1229029"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GECON 201</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997985" y="4807413"/>
            <a:ext cx="947895" cy="230832"/>
          </a:xfrm>
          <a:prstGeom prst="rect">
            <a:avLst/>
          </a:prstGeom>
        </p:spPr>
        <p:txBody>
          <a:bodyPr wrap="square">
            <a:spAutoFit/>
          </a:bodyPr>
          <a:lstStyle/>
          <a:p>
            <a:pPr algn="ctr"/>
            <a:r>
              <a:rPr lang="es-ES" sz="900" b="1" i="0" dirty="0">
                <a:solidFill>
                  <a:schemeClr val="tx1">
                    <a:lumMod val="50000"/>
                    <a:lumOff val="50000"/>
                  </a:schemeClr>
                </a:solidFill>
                <a:latin typeface="+mn-lt"/>
                <a:cs typeface="Verdana"/>
              </a:rPr>
              <a:t>21/09/2021</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304806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separator">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9CA998-1813-B54E-A05F-A7F3E9E0DB7E}"/>
              </a:ext>
            </a:extLst>
          </p:cNvPr>
          <p:cNvSpPr>
            <a:spLocks noGrp="1"/>
          </p:cNvSpPr>
          <p:nvPr>
            <p:ph type="sldNum" sz="quarter" idx="11"/>
          </p:nvPr>
        </p:nvSpPr>
        <p:spPr>
          <a:xfrm>
            <a:off x="6168192" y="6003266"/>
            <a:ext cx="2057400" cy="273844"/>
          </a:xfrm>
        </p:spPr>
        <p:txBody>
          <a:bodyPr/>
          <a:lstStyle/>
          <a:p>
            <a:fld id="{22BEB8B8-AB66-0D4A-92EE-378C12FDC4EA}" type="slidenum">
              <a:rPr lang="ca-ES"/>
              <a:t>‹#›</a:t>
            </a:fld>
            <a:endParaRPr lang="ca-ES"/>
          </a:p>
        </p:txBody>
      </p:sp>
      <p:sp>
        <p:nvSpPr>
          <p:cNvPr id="15" name="Rectángulo 14">
            <a:extLst>
              <a:ext uri="{FF2B5EF4-FFF2-40B4-BE49-F238E27FC236}">
                <a16:creationId xmlns:a16="http://schemas.microsoft.com/office/drawing/2014/main" id="{3E3BE89C-7515-8D48-8837-1FD328C9E970}"/>
              </a:ext>
            </a:extLst>
          </p:cNvPr>
          <p:cNvSpPr/>
          <p:nvPr userDrawn="1"/>
        </p:nvSpPr>
        <p:spPr>
          <a:xfrm>
            <a:off x="320634" y="2068872"/>
            <a:ext cx="8823366" cy="930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pic>
        <p:nvPicPr>
          <p:cNvPr id="9" name="Imagen 8">
            <a:extLst>
              <a:ext uri="{FF2B5EF4-FFF2-40B4-BE49-F238E27FC236}">
                <a16:creationId xmlns:a16="http://schemas.microsoft.com/office/drawing/2014/main" id="{9EB600BA-DD44-2C48-9053-FB0239ABFE7B}"/>
              </a:ext>
            </a:extLst>
          </p:cNvPr>
          <p:cNvPicPr>
            <a:picLocks noChangeAspect="1"/>
          </p:cNvPicPr>
          <p:nvPr userDrawn="1"/>
        </p:nvPicPr>
        <p:blipFill rotWithShape="1">
          <a:blip r:embed="rId2"/>
          <a:srcRect l="2876" t="810" r="4566" b="41530"/>
          <a:stretch/>
        </p:blipFill>
        <p:spPr>
          <a:xfrm rot="10800000">
            <a:off x="-1" y="3350385"/>
            <a:ext cx="9143998" cy="1808291"/>
          </a:xfrm>
          <a:prstGeom prst="rect">
            <a:avLst/>
          </a:prstGeom>
        </p:spPr>
      </p:pic>
      <p:pic>
        <p:nvPicPr>
          <p:cNvPr id="11" name="Imagen 10">
            <a:extLst>
              <a:ext uri="{FF2B5EF4-FFF2-40B4-BE49-F238E27FC236}">
                <a16:creationId xmlns:a16="http://schemas.microsoft.com/office/drawing/2014/main" id="{01B6C344-1771-804A-B280-1F1E630D68EE}"/>
              </a:ext>
            </a:extLst>
          </p:cNvPr>
          <p:cNvPicPr>
            <a:picLocks noChangeAspect="1"/>
          </p:cNvPicPr>
          <p:nvPr userDrawn="1"/>
        </p:nvPicPr>
        <p:blipFill rotWithShape="1">
          <a:blip r:embed="rId2"/>
          <a:srcRect l="3229" r="3837" b="50774"/>
          <a:stretch/>
        </p:blipFill>
        <p:spPr>
          <a:xfrm>
            <a:off x="1" y="2"/>
            <a:ext cx="9143999" cy="1543790"/>
          </a:xfrm>
          <a:prstGeom prst="rect">
            <a:avLst/>
          </a:prstGeom>
        </p:spPr>
      </p:pic>
      <p:sp>
        <p:nvSpPr>
          <p:cNvPr id="13" name="Título 1">
            <a:extLst>
              <a:ext uri="{FF2B5EF4-FFF2-40B4-BE49-F238E27FC236}">
                <a16:creationId xmlns:a16="http://schemas.microsoft.com/office/drawing/2014/main" id="{AD2EDF6B-5006-F54F-B832-AB3439B43D7C}"/>
              </a:ext>
            </a:extLst>
          </p:cNvPr>
          <p:cNvSpPr>
            <a:spLocks noGrp="1"/>
          </p:cNvSpPr>
          <p:nvPr>
            <p:ph type="title" hasCustomPrompt="1"/>
          </p:nvPr>
        </p:nvSpPr>
        <p:spPr>
          <a:xfrm>
            <a:off x="2915" y="2180262"/>
            <a:ext cx="9144000" cy="958041"/>
          </a:xfrm>
          <a:prstGeom prst="rect">
            <a:avLst/>
          </a:prstGeom>
        </p:spPr>
        <p:txBody>
          <a:bodyPr anchor="t"/>
          <a:lstStyle>
            <a:lvl1pPr algn="ctr">
              <a:lnSpc>
                <a:spcPct val="110000"/>
              </a:lnSpc>
              <a:defRPr sz="3600" b="1" i="0" cap="all" spc="0" baseline="0">
                <a:solidFill>
                  <a:schemeClr val="tx1">
                    <a:lumMod val="50000"/>
                    <a:lumOff val="50000"/>
                  </a:schemeClr>
                </a:solidFill>
                <a:latin typeface="+mn-lt"/>
                <a:cs typeface="Myriad Pro" panose="020B0503030403020204" pitchFamily="34" charset="0"/>
              </a:defRPr>
            </a:lvl1pPr>
          </a:lstStyle>
          <a:p>
            <a:r>
              <a:rPr lang="es-ES" dirty="0"/>
              <a:t>SEPARATOR  SLIDE</a:t>
            </a:r>
          </a:p>
        </p:txBody>
      </p:sp>
      <p:sp>
        <p:nvSpPr>
          <p:cNvPr id="14" name="Marcador de fecha 2">
            <a:extLst>
              <a:ext uri="{FF2B5EF4-FFF2-40B4-BE49-F238E27FC236}">
                <a16:creationId xmlns:a16="http://schemas.microsoft.com/office/drawing/2014/main" id="{B8FD8477-D610-CE47-A95E-E5D03D4D8151}"/>
              </a:ext>
            </a:extLst>
          </p:cNvPr>
          <p:cNvSpPr>
            <a:spLocks noGrp="1"/>
          </p:cNvSpPr>
          <p:nvPr>
            <p:ph type="dt" sz="half" idx="10"/>
          </p:nvPr>
        </p:nvSpPr>
        <p:spPr>
          <a:xfrm>
            <a:off x="628650" y="4767263"/>
            <a:ext cx="2057400" cy="273844"/>
          </a:xfrm>
        </p:spPr>
        <p:txBody>
          <a:bodyPr/>
          <a:lstStyle/>
          <a:p>
            <a:fld id="{922BE7BF-CCED-F744-8B50-9C71D8728E1E}" type="datetimeFigureOut">
              <a:rPr lang="ca-ES"/>
              <a:t>2/5/23</a:t>
            </a:fld>
            <a:endParaRPr lang="ca-ES" dirty="0"/>
          </a:p>
        </p:txBody>
      </p:sp>
    </p:spTree>
    <p:extLst>
      <p:ext uri="{BB962C8B-B14F-4D97-AF65-F5344CB8AC3E}">
        <p14:creationId xmlns:p14="http://schemas.microsoft.com/office/powerpoint/2010/main" val="1754307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thank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944471"/>
            <a:ext cx="9144000" cy="947363"/>
          </a:xfrm>
          <a:prstGeom prst="rect">
            <a:avLst/>
          </a:prstGeom>
        </p:spPr>
        <p:txBody>
          <a:bodyPr anchor="b"/>
          <a:lstStyle>
            <a:lvl1pPr algn="ctr">
              <a:defRPr sz="5400">
                <a:solidFill>
                  <a:schemeClr val="accent1"/>
                </a:solidFill>
                <a:latin typeface="+mn-lt"/>
                <a:ea typeface="Microsoft YaHei" panose="020B0503020204020204" pitchFamily="34" charset="-122"/>
              </a:defRPr>
            </a:lvl1pPr>
          </a:lstStyle>
          <a:p>
            <a:r>
              <a:rPr lang="es-ES" dirty="0"/>
              <a:t>THANKS</a:t>
            </a:r>
            <a:endParaRPr lang="en-US" dirty="0"/>
          </a:p>
        </p:txBody>
      </p:sp>
      <p:pic>
        <p:nvPicPr>
          <p:cNvPr id="15" name="Gráfico 14">
            <a:extLst>
              <a:ext uri="{FF2B5EF4-FFF2-40B4-BE49-F238E27FC236}">
                <a16:creationId xmlns:a16="http://schemas.microsoft.com/office/drawing/2014/main" id="{EFFDB3E9-9F85-4F42-88B0-245BA44F802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045" r="2687" b="20537"/>
          <a:stretch/>
        </p:blipFill>
        <p:spPr>
          <a:xfrm>
            <a:off x="2743128" y="2081209"/>
            <a:ext cx="3714233" cy="1313305"/>
          </a:xfrm>
          <a:prstGeom prst="rect">
            <a:avLst/>
          </a:prstGeom>
        </p:spPr>
      </p:pic>
      <p:pic>
        <p:nvPicPr>
          <p:cNvPr id="16" name="Imagen 15">
            <a:extLst>
              <a:ext uri="{FF2B5EF4-FFF2-40B4-BE49-F238E27FC236}">
                <a16:creationId xmlns:a16="http://schemas.microsoft.com/office/drawing/2014/main" id="{F4B0EFDE-E6E4-924B-B2B0-0CD28EBCB16F}"/>
              </a:ext>
            </a:extLst>
          </p:cNvPr>
          <p:cNvPicPr>
            <a:picLocks noChangeAspect="1"/>
          </p:cNvPicPr>
          <p:nvPr userDrawn="1"/>
        </p:nvPicPr>
        <p:blipFill rotWithShape="1">
          <a:blip r:embed="rId4"/>
          <a:srcRect l="4958" t="41890" r="6256" b="49684"/>
          <a:stretch/>
        </p:blipFill>
        <p:spPr>
          <a:xfrm>
            <a:off x="-2" y="-1"/>
            <a:ext cx="9144001" cy="356261"/>
          </a:xfrm>
          <a:prstGeom prst="rect">
            <a:avLst/>
          </a:prstGeom>
        </p:spPr>
      </p:pic>
      <p:pic>
        <p:nvPicPr>
          <p:cNvPr id="18" name="Imagen 17">
            <a:extLst>
              <a:ext uri="{FF2B5EF4-FFF2-40B4-BE49-F238E27FC236}">
                <a16:creationId xmlns:a16="http://schemas.microsoft.com/office/drawing/2014/main" id="{6DF8A917-6E19-674E-BF03-A0E8198273E2}"/>
              </a:ext>
            </a:extLst>
          </p:cNvPr>
          <p:cNvPicPr>
            <a:picLocks noChangeAspect="1"/>
          </p:cNvPicPr>
          <p:nvPr userDrawn="1"/>
        </p:nvPicPr>
        <p:blipFill rotWithShape="1">
          <a:blip r:embed="rId5"/>
          <a:srcRect l="2876" t="810" r="4448" b="52685"/>
          <a:stretch/>
        </p:blipFill>
        <p:spPr>
          <a:xfrm rot="10800000">
            <a:off x="0" y="3690850"/>
            <a:ext cx="9143999" cy="1458451"/>
          </a:xfrm>
          <a:prstGeom prst="rect">
            <a:avLst/>
          </a:prstGeom>
        </p:spPr>
      </p:pic>
      <p:pic>
        <p:nvPicPr>
          <p:cNvPr id="19" name="Imagen 18">
            <a:extLst>
              <a:ext uri="{FF2B5EF4-FFF2-40B4-BE49-F238E27FC236}">
                <a16:creationId xmlns:a16="http://schemas.microsoft.com/office/drawing/2014/main" id="{6CFFBAFF-BA40-324B-8F59-859FFC72440C}"/>
              </a:ext>
            </a:extLst>
          </p:cNvPr>
          <p:cNvPicPr>
            <a:picLocks noChangeAspect="1"/>
          </p:cNvPicPr>
          <p:nvPr userDrawn="1"/>
        </p:nvPicPr>
        <p:blipFill>
          <a:blip r:embed="rId6"/>
          <a:stretch>
            <a:fillRect/>
          </a:stretch>
        </p:blipFill>
        <p:spPr>
          <a:xfrm>
            <a:off x="1406615" y="4688228"/>
            <a:ext cx="364154" cy="242769"/>
          </a:xfrm>
          <a:prstGeom prst="rect">
            <a:avLst/>
          </a:prstGeom>
        </p:spPr>
      </p:pic>
      <p:sp>
        <p:nvSpPr>
          <p:cNvPr id="20" name="Rectángulo 19">
            <a:extLst>
              <a:ext uri="{FF2B5EF4-FFF2-40B4-BE49-F238E27FC236}">
                <a16:creationId xmlns:a16="http://schemas.microsoft.com/office/drawing/2014/main" id="{34D237DD-B890-774E-B41C-AF7119140962}"/>
              </a:ext>
            </a:extLst>
          </p:cNvPr>
          <p:cNvSpPr/>
          <p:nvPr userDrawn="1"/>
        </p:nvSpPr>
        <p:spPr>
          <a:xfrm>
            <a:off x="1783085" y="4663951"/>
            <a:ext cx="6641114" cy="307777"/>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a:t>
            </a:r>
          </a:p>
        </p:txBody>
      </p:sp>
      <p:sp>
        <p:nvSpPr>
          <p:cNvPr id="21" name="Rectángulo 20">
            <a:extLst>
              <a:ext uri="{FF2B5EF4-FFF2-40B4-BE49-F238E27FC236}">
                <a16:creationId xmlns:a16="http://schemas.microsoft.com/office/drawing/2014/main" id="{2C3EE9F5-0EE2-9B4F-A005-CE159618027E}"/>
              </a:ext>
            </a:extLst>
          </p:cNvPr>
          <p:cNvSpPr/>
          <p:nvPr userDrawn="1"/>
        </p:nvSpPr>
        <p:spPr>
          <a:xfrm>
            <a:off x="3797509" y="3824075"/>
            <a:ext cx="1712520" cy="300082"/>
          </a:xfrm>
          <a:prstGeom prst="rect">
            <a:avLst/>
          </a:prstGeom>
        </p:spPr>
        <p:txBody>
          <a:bodyPr wrap="none">
            <a:spAutoFit/>
          </a:bodyPr>
          <a:lstStyle/>
          <a:p>
            <a:r>
              <a:rPr lang="es-ES" b="1" dirty="0">
                <a:solidFill>
                  <a:schemeClr val="tx1">
                    <a:lumMod val="50000"/>
                    <a:lumOff val="50000"/>
                  </a:schemeClr>
                </a:solidFill>
                <a:latin typeface="+mn-lt"/>
                <a:hlinkClick r:id="rId7"/>
              </a:rPr>
              <a:t>www.eFlows4HPC.eu</a:t>
            </a:r>
            <a:endParaRPr lang="es-ES" b="1" dirty="0">
              <a:solidFill>
                <a:schemeClr val="tx1">
                  <a:lumMod val="50000"/>
                  <a:lumOff val="50000"/>
                </a:schemeClr>
              </a:solidFill>
              <a:latin typeface="+mn-lt"/>
            </a:endParaRPr>
          </a:p>
        </p:txBody>
      </p:sp>
      <p:pic>
        <p:nvPicPr>
          <p:cNvPr id="22" name="Imagen 21">
            <a:hlinkClick r:id="rId8" highlightClick="1"/>
            <a:hlinkHover r:id="rId8" highlightClick="1"/>
            <a:extLst>
              <a:ext uri="{FF2B5EF4-FFF2-40B4-BE49-F238E27FC236}">
                <a16:creationId xmlns:a16="http://schemas.microsoft.com/office/drawing/2014/main" id="{696EDF05-8693-3642-8164-ADC178A763AE}"/>
              </a:ext>
            </a:extLst>
          </p:cNvPr>
          <p:cNvPicPr>
            <a:picLocks noChangeAspect="1"/>
          </p:cNvPicPr>
          <p:nvPr userDrawn="1"/>
        </p:nvPicPr>
        <p:blipFill>
          <a:blip r:embed="rId9"/>
          <a:stretch>
            <a:fillRect/>
          </a:stretch>
        </p:blipFill>
        <p:spPr>
          <a:xfrm>
            <a:off x="3278293" y="4266438"/>
            <a:ext cx="256789" cy="256789"/>
          </a:xfrm>
          <a:prstGeom prst="rect">
            <a:avLst/>
          </a:prstGeom>
        </p:spPr>
      </p:pic>
      <p:pic>
        <p:nvPicPr>
          <p:cNvPr id="23" name="Imagen 22">
            <a:hlinkClick r:id="rId10" highlightClick="1"/>
            <a:hlinkHover r:id="rId10"/>
            <a:extLst>
              <a:ext uri="{FF2B5EF4-FFF2-40B4-BE49-F238E27FC236}">
                <a16:creationId xmlns:a16="http://schemas.microsoft.com/office/drawing/2014/main" id="{6137B883-4426-084F-8EEB-865082A93D10}"/>
              </a:ext>
            </a:extLst>
          </p:cNvPr>
          <p:cNvPicPr>
            <a:picLocks noChangeAspect="1"/>
          </p:cNvPicPr>
          <p:nvPr userDrawn="1"/>
        </p:nvPicPr>
        <p:blipFill>
          <a:blip r:embed="rId11"/>
          <a:stretch>
            <a:fillRect/>
          </a:stretch>
        </p:blipFill>
        <p:spPr>
          <a:xfrm>
            <a:off x="4669593" y="4264000"/>
            <a:ext cx="256789" cy="256789"/>
          </a:xfrm>
          <a:prstGeom prst="rect">
            <a:avLst/>
          </a:prstGeom>
        </p:spPr>
      </p:pic>
      <p:sp>
        <p:nvSpPr>
          <p:cNvPr id="3" name="CuadroTexto 2">
            <a:extLst>
              <a:ext uri="{FF2B5EF4-FFF2-40B4-BE49-F238E27FC236}">
                <a16:creationId xmlns:a16="http://schemas.microsoft.com/office/drawing/2014/main" id="{3F121B74-4466-6845-877A-B483264D2E24}"/>
              </a:ext>
            </a:extLst>
          </p:cNvPr>
          <p:cNvSpPr txBox="1"/>
          <p:nvPr userDrawn="1"/>
        </p:nvSpPr>
        <p:spPr>
          <a:xfrm>
            <a:off x="2416477" y="5579369"/>
            <a:ext cx="187590" cy="300082"/>
          </a:xfrm>
          <a:prstGeom prst="rect">
            <a:avLst/>
          </a:prstGeom>
          <a:noFill/>
        </p:spPr>
        <p:txBody>
          <a:bodyPr wrap="square" rtlCol="0">
            <a:spAutoFit/>
          </a:bodyPr>
          <a:lstStyle/>
          <a:p>
            <a:r>
              <a:rPr lang="es-ES" dirty="0">
                <a:solidFill>
                  <a:schemeClr val="tx1">
                    <a:lumMod val="65000"/>
                    <a:lumOff val="35000"/>
                  </a:schemeClr>
                </a:solidFill>
                <a:hlinkClick r:id="rId12"/>
              </a:rPr>
              <a:t>.</a:t>
            </a:r>
            <a:endParaRPr lang="es-ES" dirty="0">
              <a:solidFill>
                <a:schemeClr val="tx1">
                  <a:lumMod val="65000"/>
                  <a:lumOff val="35000"/>
                </a:schemeClr>
              </a:solidFill>
            </a:endParaRPr>
          </a:p>
        </p:txBody>
      </p:sp>
      <p:sp>
        <p:nvSpPr>
          <p:cNvPr id="12" name="CuadroTexto 11">
            <a:extLst>
              <a:ext uri="{FF2B5EF4-FFF2-40B4-BE49-F238E27FC236}">
                <a16:creationId xmlns:a16="http://schemas.microsoft.com/office/drawing/2014/main" id="{669ACF77-E7CC-924A-8848-B869EF100033}"/>
              </a:ext>
            </a:extLst>
          </p:cNvPr>
          <p:cNvSpPr txBox="1"/>
          <p:nvPr userDrawn="1"/>
        </p:nvSpPr>
        <p:spPr>
          <a:xfrm>
            <a:off x="3488696" y="4264000"/>
            <a:ext cx="2461831" cy="259227"/>
          </a:xfrm>
          <a:prstGeom prst="rect">
            <a:avLst/>
          </a:prstGeom>
          <a:noFill/>
        </p:spPr>
        <p:txBody>
          <a:bodyPr wrap="square" rtlCol="0">
            <a:spAutoFit/>
          </a:bodyPr>
          <a:lstStyle/>
          <a:p>
            <a:r>
              <a:rPr lang="es-ES" sz="1100" dirty="0">
                <a:latin typeface="+mn-lt"/>
              </a:rPr>
              <a:t>@eFlows4HPC</a:t>
            </a:r>
          </a:p>
        </p:txBody>
      </p:sp>
      <p:sp>
        <p:nvSpPr>
          <p:cNvPr id="13" name="CuadroTexto 12">
            <a:extLst>
              <a:ext uri="{FF2B5EF4-FFF2-40B4-BE49-F238E27FC236}">
                <a16:creationId xmlns:a16="http://schemas.microsoft.com/office/drawing/2014/main" id="{67221B8F-0DB3-BC43-BDDB-54674EB8BDBC}"/>
              </a:ext>
            </a:extLst>
          </p:cNvPr>
          <p:cNvSpPr txBox="1"/>
          <p:nvPr userDrawn="1"/>
        </p:nvSpPr>
        <p:spPr>
          <a:xfrm>
            <a:off x="4875527" y="4262795"/>
            <a:ext cx="2959217" cy="262815"/>
          </a:xfrm>
          <a:prstGeom prst="rect">
            <a:avLst/>
          </a:prstGeom>
          <a:noFill/>
        </p:spPr>
        <p:txBody>
          <a:bodyPr wrap="square" rtlCol="0">
            <a:spAutoFit/>
          </a:bodyPr>
          <a:lstStyle/>
          <a:p>
            <a:r>
              <a:rPr lang="es-ES" sz="1100" dirty="0">
                <a:latin typeface="+mn-lt"/>
              </a:rPr>
              <a:t>eFlows4HPC Project</a:t>
            </a:r>
          </a:p>
        </p:txBody>
      </p:sp>
    </p:spTree>
    <p:extLst>
      <p:ext uri="{BB962C8B-B14F-4D97-AF65-F5344CB8AC3E}">
        <p14:creationId xmlns:p14="http://schemas.microsoft.com/office/powerpoint/2010/main" val="3400749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0" y="192051"/>
            <a:ext cx="9144000" cy="600709"/>
          </a:xfrm>
          <a:prstGeom prst="rect">
            <a:avLst/>
          </a:prstGeom>
        </p:spPr>
        <p:txBody>
          <a:bodyPr vert="horz" lIns="91440" tIns="45720" rIns="91440" bIns="45720" rtlCol="0" anchor="t">
            <a:noAutofit/>
          </a:bodyPr>
          <a:lstStyle>
            <a:lvl1pPr>
              <a:defRPr b="1"/>
            </a:lvl1pPr>
          </a:lstStyle>
          <a:p>
            <a:r>
              <a:rPr lang="es-ES" dirty="0"/>
              <a:t>Haga clic para modificar el estilo de título del patrón</a:t>
            </a:r>
          </a:p>
        </p:txBody>
      </p:sp>
      <p:sp>
        <p:nvSpPr>
          <p:cNvPr id="8" name="Marcador de texto 2"/>
          <p:cNvSpPr>
            <a:spLocks noGrp="1"/>
          </p:cNvSpPr>
          <p:nvPr>
            <p:ph idx="1"/>
          </p:nvPr>
        </p:nvSpPr>
        <p:spPr>
          <a:xfrm>
            <a:off x="452743" y="1135856"/>
            <a:ext cx="8238514" cy="3496866"/>
          </a:xfrm>
          <a:prstGeom prst="rect">
            <a:avLst/>
          </a:prstGeom>
        </p:spPr>
        <p:txBody>
          <a:bodyPr vert="horz" lIns="91440" tIns="45720" rIns="91440" bIns="45720" rtlCol="0">
            <a:normAutofit/>
          </a:bodyPr>
          <a:lstStyle>
            <a:lvl1pPr>
              <a:defRPr sz="1500"/>
            </a:lvl1pPr>
            <a:lvl2pPr>
              <a:defRPr sz="1350"/>
            </a:lvl2pPr>
            <a:lvl3pPr>
              <a:defRPr sz="1200"/>
            </a:lvl3pPr>
            <a:lvl4pPr>
              <a:defRPr sz="1200"/>
            </a:lvl4pPr>
            <a:lvl5pPr>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804942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1">
  <p:cSld name="2_slide1">
    <p:spTree>
      <p:nvGrpSpPr>
        <p:cNvPr id="1" name="Shape 17"/>
        <p:cNvGrpSpPr/>
        <p:nvPr/>
      </p:nvGrpSpPr>
      <p:grpSpPr>
        <a:xfrm>
          <a:off x="0" y="0"/>
          <a:ext cx="0" cy="0"/>
          <a:chOff x="0" y="0"/>
          <a:chExt cx="0" cy="0"/>
        </a:xfrm>
      </p:grpSpPr>
      <p:sp>
        <p:nvSpPr>
          <p:cNvPr id="18" name="Google Shape;18;p98"/>
          <p:cNvSpPr txBox="1">
            <a:spLocks noGrp="1"/>
          </p:cNvSpPr>
          <p:nvPr>
            <p:ph type="title"/>
          </p:nvPr>
        </p:nvSpPr>
        <p:spPr>
          <a:xfrm>
            <a:off x="762488" y="509440"/>
            <a:ext cx="6568350" cy="434026"/>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98"/>
          <p:cNvSpPr txBox="1">
            <a:spLocks noGrp="1"/>
          </p:cNvSpPr>
          <p:nvPr>
            <p:ph type="body" idx="1"/>
          </p:nvPr>
        </p:nvSpPr>
        <p:spPr>
          <a:xfrm>
            <a:off x="762487" y="1118205"/>
            <a:ext cx="7573509" cy="3423315"/>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750"/>
              </a:spcBef>
              <a:spcAft>
                <a:spcPts val="0"/>
              </a:spcAft>
              <a:buClr>
                <a:schemeClr val="accent1"/>
              </a:buClr>
              <a:buSzPts val="2000"/>
              <a:buFont typeface="Arial"/>
              <a:buChar char="•"/>
              <a:defRPr sz="2000" b="1" i="0" u="none" strike="noStrike" cap="none">
                <a:solidFill>
                  <a:srgbClr val="595959"/>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Arial"/>
              <a:buChar char="•"/>
              <a:defRPr sz="2000" b="0" i="0" u="none" strike="noStrike" cap="none">
                <a:solidFill>
                  <a:srgbClr val="595959"/>
                </a:solidFill>
                <a:latin typeface="Open Sans"/>
                <a:ea typeface="Open Sans"/>
                <a:cs typeface="Open Sans"/>
                <a:sym typeface="Open Sans"/>
              </a:defRPr>
            </a:lvl2pPr>
            <a:lvl3pPr marL="1371600" marR="0" lvl="2" indent="-342900" algn="l" rtl="0">
              <a:lnSpc>
                <a:spcPct val="90000"/>
              </a:lnSpc>
              <a:spcBef>
                <a:spcPts val="375"/>
              </a:spcBef>
              <a:spcAft>
                <a:spcPts val="0"/>
              </a:spcAft>
              <a:buClr>
                <a:schemeClr val="accent1"/>
              </a:buClr>
              <a:buSzPts val="1800"/>
              <a:buFont typeface="Arial"/>
              <a:buChar char="•"/>
              <a:defRPr sz="1800" b="0" i="0" u="none" strike="noStrike" cap="none">
                <a:solidFill>
                  <a:srgbClr val="595959"/>
                </a:solidFill>
                <a:latin typeface="Open Sans"/>
                <a:ea typeface="Open Sans"/>
                <a:cs typeface="Open Sans"/>
                <a:sym typeface="Open Sans"/>
              </a:defRPr>
            </a:lvl3pPr>
            <a:lvl4pPr marL="1828800" marR="0" lvl="3" indent="-323850" algn="l" rtl="0">
              <a:lnSpc>
                <a:spcPct val="90000"/>
              </a:lnSpc>
              <a:spcBef>
                <a:spcPts val="375"/>
              </a:spcBef>
              <a:spcAft>
                <a:spcPts val="0"/>
              </a:spcAft>
              <a:buClr>
                <a:srgbClr val="37A5AE"/>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90000"/>
              </a:lnSpc>
              <a:spcBef>
                <a:spcPts val="375"/>
              </a:spcBef>
              <a:spcAft>
                <a:spcPts val="0"/>
              </a:spcAft>
              <a:buClr>
                <a:srgbClr val="3F6BA3"/>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 name="Google Shape;20;p98"/>
          <p:cNvSpPr txBox="1"/>
          <p:nvPr/>
        </p:nvSpPr>
        <p:spPr>
          <a:xfrm>
            <a:off x="449579" y="4747433"/>
            <a:ext cx="1229029" cy="29081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900" b="0" i="0">
                <a:solidFill>
                  <a:srgbClr val="7F7F7F"/>
                </a:solidFill>
                <a:latin typeface="Arial"/>
                <a:ea typeface="Arial"/>
                <a:cs typeface="Arial"/>
                <a:sym typeface="Arial"/>
              </a:rPr>
              <a:t>‹#›</a:t>
            </a:fld>
            <a:endParaRPr sz="900" b="0" i="0">
              <a:solidFill>
                <a:srgbClr val="7F7F7F"/>
              </a:solidFill>
              <a:latin typeface="Arial"/>
              <a:ea typeface="Arial"/>
              <a:cs typeface="Arial"/>
              <a:sym typeface="Arial"/>
            </a:endParaRPr>
          </a:p>
        </p:txBody>
      </p:sp>
      <p:pic>
        <p:nvPicPr>
          <p:cNvPr id="21" name="Google Shape;21;p98"/>
          <p:cNvPicPr preferRelativeResize="0"/>
          <p:nvPr/>
        </p:nvPicPr>
        <p:blipFill rotWithShape="1">
          <a:blip r:embed="rId2">
            <a:alphaModFix/>
          </a:blip>
          <a:srcRect/>
          <a:stretch/>
        </p:blipFill>
        <p:spPr>
          <a:xfrm>
            <a:off x="0" y="5044840"/>
            <a:ext cx="9144000" cy="86785"/>
          </a:xfrm>
          <a:prstGeom prst="rect">
            <a:avLst/>
          </a:prstGeom>
          <a:noFill/>
          <a:ln>
            <a:noFill/>
          </a:ln>
        </p:spPr>
      </p:pic>
      <p:pic>
        <p:nvPicPr>
          <p:cNvPr id="22" name="Google Shape;22;p98"/>
          <p:cNvPicPr preferRelativeResize="0"/>
          <p:nvPr/>
        </p:nvPicPr>
        <p:blipFill rotWithShape="1">
          <a:blip r:embed="rId3">
            <a:alphaModFix/>
          </a:blip>
          <a:srcRect l="5709" t="23415" r="9757" b="19771"/>
          <a:stretch/>
        </p:blipFill>
        <p:spPr>
          <a:xfrm>
            <a:off x="7330838" y="145893"/>
            <a:ext cx="1733797" cy="591659"/>
          </a:xfrm>
          <a:prstGeom prst="rect">
            <a:avLst/>
          </a:prstGeom>
          <a:noFill/>
          <a:ln>
            <a:noFill/>
          </a:ln>
        </p:spPr>
      </p:pic>
    </p:spTree>
    <p:extLst>
      <p:ext uri="{BB962C8B-B14F-4D97-AF65-F5344CB8AC3E}">
        <p14:creationId xmlns:p14="http://schemas.microsoft.com/office/powerpoint/2010/main" val="398497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107504" y="33468"/>
            <a:ext cx="8928992" cy="594066"/>
          </a:xfrm>
          <a:prstGeom prst="rect">
            <a:avLst/>
          </a:prstGeom>
        </p:spPr>
        <p:txBody>
          <a:bodyPr rtlCol="0">
            <a:noAutofit/>
          </a:bodyPr>
          <a:lstStyle>
            <a:lvl1pPr>
              <a:lnSpc>
                <a:spcPts val="2250"/>
              </a:lnSpc>
              <a:defRPr/>
            </a:lvl1pPr>
          </a:lstStyle>
          <a:p>
            <a:r>
              <a:rPr lang="en-US"/>
              <a:t>Click to edit Master title style</a:t>
            </a:r>
            <a:endParaRPr lang="es-ES" dirty="0"/>
          </a:p>
        </p:txBody>
      </p:sp>
      <p:sp>
        <p:nvSpPr>
          <p:cNvPr id="10" name="Text Placeholder 2"/>
          <p:cNvSpPr>
            <a:spLocks noGrp="1"/>
          </p:cNvSpPr>
          <p:nvPr>
            <p:ph idx="1"/>
          </p:nvPr>
        </p:nvSpPr>
        <p:spPr>
          <a:xfrm>
            <a:off x="107504" y="735546"/>
            <a:ext cx="8928992" cy="388843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4" name="Footer Placeholder 4"/>
          <p:cNvSpPr>
            <a:spLocks noGrp="1"/>
          </p:cNvSpPr>
          <p:nvPr>
            <p:ph type="ftr" sz="quarter" idx="10"/>
          </p:nvPr>
        </p:nvSpPr>
        <p:spPr>
          <a:xfrm>
            <a:off x="3781468" y="4767262"/>
            <a:ext cx="4606957" cy="310754"/>
          </a:xfrm>
          <a:prstGeom prst="rect">
            <a:avLst/>
          </a:prstGeom>
        </p:spPr>
        <p:txBody>
          <a:bodyPr/>
          <a:lstStyle>
            <a:lvl1pPr>
              <a:defRPr/>
            </a:lvl1pPr>
          </a:lstStyle>
          <a:p>
            <a:pPr>
              <a:defRPr/>
            </a:pPr>
            <a:r>
              <a:rPr lang="es-ES"/>
              <a:t>Badia – BDEC2, Bloomington, 2018 </a:t>
            </a:r>
          </a:p>
        </p:txBody>
      </p:sp>
      <p:sp>
        <p:nvSpPr>
          <p:cNvPr id="5" name="Slide Number Placeholder 5"/>
          <p:cNvSpPr>
            <a:spLocks noGrp="1"/>
          </p:cNvSpPr>
          <p:nvPr>
            <p:ph type="sldNum" sz="quarter" idx="11"/>
          </p:nvPr>
        </p:nvSpPr>
        <p:spPr>
          <a:xfrm>
            <a:off x="8532441" y="4768453"/>
            <a:ext cx="514723" cy="309563"/>
          </a:xfrm>
          <a:prstGeom prst="rect">
            <a:avLst/>
          </a:prstGeom>
        </p:spPr>
        <p:txBody>
          <a:bodyPr/>
          <a:lstStyle>
            <a:lvl1pPr>
              <a:defRPr/>
            </a:lvl1pPr>
          </a:lstStyle>
          <a:p>
            <a:pPr>
              <a:defRPr/>
            </a:pPr>
            <a:fld id="{507E71EA-063B-44B1-AD35-92A155656681}" type="slidenum">
              <a:rPr lang="es-ES" altLang="en-US"/>
              <a:pPr>
                <a:defRPr/>
              </a:pPr>
              <a:t>‹#›</a:t>
            </a:fld>
            <a:endParaRPr lang="es-ES" altLang="en-US"/>
          </a:p>
        </p:txBody>
      </p:sp>
      <p:pic>
        <p:nvPicPr>
          <p:cNvPr id="6"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32722"/>
            <a:ext cx="1876425" cy="342900"/>
          </a:xfrm>
          <a:prstGeom prst="rect">
            <a:avLst/>
          </a:prstGeom>
        </p:spPr>
      </p:pic>
    </p:spTree>
    <p:extLst>
      <p:ext uri="{BB962C8B-B14F-4D97-AF65-F5344CB8AC3E}">
        <p14:creationId xmlns:p14="http://schemas.microsoft.com/office/powerpoint/2010/main" val="916370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SC2017-Generic">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4803" y="163420"/>
            <a:ext cx="8229598" cy="628798"/>
          </a:xfrm>
          <a:prstGeom prst="rect">
            <a:avLst/>
          </a:prstGeom>
        </p:spPr>
        <p:txBody>
          <a:bodyPr vert="horz" lIns="91440" tIns="45720" rIns="91440" bIns="45720" rtlCol="0" anchor="ctr">
            <a:noAutofit/>
          </a:bodyPr>
          <a:lstStyle>
            <a:lvl1pPr algn="ctr">
              <a:defRPr sz="2625" b="1"/>
            </a:lvl1pPr>
          </a:lstStyle>
          <a:p>
            <a:r>
              <a:rPr lang="es-ES" dirty="0"/>
              <a:t>Haga clic para modificar el estilo de título del patrón</a:t>
            </a:r>
            <a:endParaRPr lang="en-US" dirty="0"/>
          </a:p>
        </p:txBody>
      </p:sp>
      <p:sp>
        <p:nvSpPr>
          <p:cNvPr id="7" name="Text Placeholder 2"/>
          <p:cNvSpPr>
            <a:spLocks noGrp="1"/>
          </p:cNvSpPr>
          <p:nvPr>
            <p:ph idx="1"/>
          </p:nvPr>
        </p:nvSpPr>
        <p:spPr>
          <a:xfrm>
            <a:off x="464803" y="911304"/>
            <a:ext cx="8229598" cy="3624944"/>
          </a:xfrm>
          <a:prstGeom prst="rect">
            <a:avLst/>
          </a:prstGeom>
        </p:spPr>
        <p:txBody>
          <a:bodyPr vert="horz" lIns="91440" tIns="45720" rIns="91440" bIns="45720" rtlCol="0">
            <a:normAutofit/>
          </a:bodyPr>
          <a:lstStyle>
            <a:lvl1pPr>
              <a:buClr>
                <a:srgbClr val="0070C0"/>
              </a:buClr>
              <a:defRPr/>
            </a:lvl1pPr>
            <a:lvl2pPr>
              <a:buClr>
                <a:srgbClr val="0070C0"/>
              </a:buClr>
              <a:defRPr/>
            </a:lvl2pPr>
            <a:lvl3pPr>
              <a:buClr>
                <a:srgbClr val="0070C0"/>
              </a:buClr>
              <a:defRPr/>
            </a:lvl3pPr>
            <a:lvl4pPr>
              <a:buClr>
                <a:srgbClr val="0070C0"/>
              </a:buClr>
              <a:defRPr/>
            </a:lvl4pPr>
            <a:lvl5pPr>
              <a:buClr>
                <a:srgbClr val="0070C0"/>
              </a:buCl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74108"/>
            <a:ext cx="1876425" cy="342900"/>
          </a:xfrm>
          <a:prstGeom prst="rect">
            <a:avLst/>
          </a:prstGeom>
        </p:spPr>
      </p:pic>
    </p:spTree>
    <p:extLst>
      <p:ext uri="{BB962C8B-B14F-4D97-AF65-F5344CB8AC3E}">
        <p14:creationId xmlns:p14="http://schemas.microsoft.com/office/powerpoint/2010/main" val="1224126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ítulo, sub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Haga clic para modificar el estilo de título del patrón</a:t>
            </a:r>
          </a:p>
        </p:txBody>
      </p:sp>
      <p:sp>
        <p:nvSpPr>
          <p:cNvPr id="8" name="Marcador de contenido 2"/>
          <p:cNvSpPr>
            <a:spLocks noGrp="1"/>
          </p:cNvSpPr>
          <p:nvPr>
            <p:ph idx="1"/>
          </p:nvPr>
        </p:nvSpPr>
        <p:spPr>
          <a:xfrm>
            <a:off x="446714" y="1177059"/>
            <a:ext cx="8247687" cy="3424708"/>
          </a:xfrm>
        </p:spPr>
        <p:txBody>
          <a:bodyPr/>
          <a:lstStyle>
            <a:lvl1pPr>
              <a:defRPr sz="1500"/>
            </a:lvl1pPr>
            <a:lvl2pPr>
              <a:defRPr sz="1350"/>
            </a:lvl2pPr>
            <a:lvl3pPr>
              <a:defRPr sz="1200"/>
            </a:lvl3pPr>
            <a:lvl4pPr>
              <a:defRPr sz="1200"/>
            </a:lvl4pPr>
            <a:lvl5pPr>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texto 3"/>
          <p:cNvSpPr>
            <a:spLocks noGrp="1"/>
          </p:cNvSpPr>
          <p:nvPr>
            <p:ph type="body" sz="quarter" idx="10" hasCustomPrompt="1"/>
          </p:nvPr>
        </p:nvSpPr>
        <p:spPr>
          <a:xfrm>
            <a:off x="0" y="792957"/>
            <a:ext cx="9144000" cy="384572"/>
          </a:xfrm>
        </p:spPr>
        <p:txBody>
          <a:bodyPr/>
          <a:lstStyle>
            <a:lvl1pPr marL="0" indent="0" algn="ctr">
              <a:buNone/>
              <a:defRPr b="1"/>
            </a:lvl1pPr>
          </a:lstStyle>
          <a:p>
            <a:pPr lvl="0"/>
            <a:r>
              <a:rPr lang="es-ES" dirty="0"/>
              <a:t>Subtítulo</a:t>
            </a:r>
          </a:p>
        </p:txBody>
      </p:sp>
    </p:spTree>
    <p:extLst>
      <p:ext uri="{BB962C8B-B14F-4D97-AF65-F5344CB8AC3E}">
        <p14:creationId xmlns:p14="http://schemas.microsoft.com/office/powerpoint/2010/main" val="4146517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817906" y="232349"/>
            <a:ext cx="6568350" cy="434026"/>
          </a:xfrm>
          <a:prstGeom prst="rect">
            <a:avLst/>
          </a:prstGeom>
        </p:spPr>
        <p:txBody>
          <a:bodyPr>
            <a:normAutofit/>
          </a:bodyPr>
          <a:lstStyle>
            <a:lvl1pPr algn="l">
              <a:defRPr sz="2400" b="1" i="0" baseline="0">
                <a:solidFill>
                  <a:schemeClr val="accent1"/>
                </a:solidFill>
                <a:latin typeface="+mn-lt"/>
                <a:cs typeface="Verdana"/>
              </a:defRPr>
            </a:lvl1pPr>
          </a:lstStyle>
          <a:p>
            <a:r>
              <a:rPr lang="en-US" noProof="0" dirty="0"/>
              <a:t>Title slide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762487" y="1055860"/>
            <a:ext cx="7573509" cy="3423315"/>
          </a:xfrm>
          <a:prstGeom prst="rect">
            <a:avLst/>
          </a:prstGeom>
        </p:spPr>
        <p:txBody>
          <a:bodyPr/>
          <a:lstStyle>
            <a:lvl1pPr marL="342900" indent="-342900">
              <a:buClr>
                <a:schemeClr val="accent1"/>
              </a:buClr>
              <a:buFont typeface="Arial" panose="020B0604020202020204" pitchFamily="34" charset="0"/>
              <a:buChar char="•"/>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n-lt"/>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First paragraph</a:t>
            </a:r>
          </a:p>
          <a:p>
            <a:pPr lvl="1"/>
            <a:r>
              <a:rPr lang="en-US" noProof="0" dirty="0"/>
              <a:t>Second paragraph</a:t>
            </a:r>
          </a:p>
          <a:p>
            <a:pPr lvl="2"/>
            <a:r>
              <a:rPr lang="en-US" noProof="0" dirty="0"/>
              <a:t>Third paragraph</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8" y="4747433"/>
            <a:ext cx="3238333"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ISC-HPC tutorial, May 2023</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682249" y="4807413"/>
            <a:ext cx="1263632" cy="230832"/>
          </a:xfrm>
          <a:prstGeom prst="rect">
            <a:avLst/>
          </a:prstGeom>
        </p:spPr>
        <p:txBody>
          <a:bodyPr wrap="square">
            <a:spAutoFit/>
          </a:bodyPr>
          <a:lstStyle/>
          <a:p>
            <a:pPr algn="ctr"/>
            <a:r>
              <a:rPr lang="en-US" sz="900" b="1" i="0" noProof="0" dirty="0">
                <a:solidFill>
                  <a:schemeClr val="tx1">
                    <a:lumMod val="50000"/>
                    <a:lumOff val="50000"/>
                  </a:schemeClr>
                </a:solidFill>
                <a:latin typeface="+mn-lt"/>
                <a:cs typeface="Verdana"/>
              </a:rPr>
              <a:t>21 May 2023</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10757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762488" y="218495"/>
            <a:ext cx="6568350" cy="434026"/>
          </a:xfrm>
          <a:prstGeom prst="rect">
            <a:avLst/>
          </a:prstGeom>
        </p:spPr>
        <p:txBody>
          <a:bodyPr>
            <a:normAutofit/>
          </a:bodyPr>
          <a:lstStyle>
            <a:lvl1pPr algn="l">
              <a:defRPr sz="2400" b="1" i="0" baseline="0">
                <a:solidFill>
                  <a:schemeClr val="accent1"/>
                </a:solidFill>
                <a:latin typeface="+mn-lt"/>
                <a:cs typeface="Verdana"/>
              </a:defRPr>
            </a:lvl1pPr>
          </a:lstStyle>
          <a:p>
            <a:r>
              <a:rPr lang="en-US" noProof="0" dirty="0"/>
              <a:t>Title table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1524000" y="1148397"/>
            <a:ext cx="3976760" cy="546305"/>
          </a:xfrm>
          <a:prstGeom prst="rect">
            <a:avLst/>
          </a:prstGeom>
        </p:spPr>
        <p:txBody>
          <a:bodyPr/>
          <a:lstStyle>
            <a:lvl1pPr marL="0" indent="0">
              <a:buClr>
                <a:schemeClr val="accent1"/>
              </a:buClr>
              <a:buFont typeface="Arial" panose="020B0604020202020204" pitchFamily="34" charset="0"/>
              <a:buNone/>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yriad Pro" panose="020B0503030403020204" pitchFamily="34" charset="0"/>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yriad Pro" panose="020B0503030403020204" pitchFamily="34" charset="0"/>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Table</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8" y="4747433"/>
            <a:ext cx="3238333"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a:t>
            </a:r>
            <a:r>
              <a:rPr lang="en-US" sz="900" b="0" i="0" dirty="0">
                <a:solidFill>
                  <a:schemeClr val="tx1">
                    <a:lumMod val="50000"/>
                    <a:lumOff val="50000"/>
                  </a:schemeClr>
                </a:solidFill>
                <a:latin typeface="+mn-lt"/>
              </a:rPr>
              <a:t>EAB Meeting</a:t>
            </a:r>
            <a:endParaRPr lang="es-ES" sz="900" b="0" i="0" dirty="0">
              <a:solidFill>
                <a:schemeClr val="tx1">
                  <a:lumMod val="50000"/>
                  <a:lumOff val="50000"/>
                </a:schemeClr>
              </a:solidFill>
              <a:latin typeface="+mn-lt"/>
            </a:endParaRP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682249" y="4807413"/>
            <a:ext cx="1263632" cy="230832"/>
          </a:xfrm>
          <a:prstGeom prst="rect">
            <a:avLst/>
          </a:prstGeom>
        </p:spPr>
        <p:txBody>
          <a:bodyPr wrap="square">
            <a:spAutoFit/>
          </a:bodyPr>
          <a:lstStyle/>
          <a:p>
            <a:pPr algn="ctr"/>
            <a:r>
              <a:rPr lang="en-US" sz="900" b="1" i="0" noProof="0" dirty="0">
                <a:solidFill>
                  <a:schemeClr val="tx1">
                    <a:lumMod val="50000"/>
                    <a:lumOff val="50000"/>
                  </a:schemeClr>
                </a:solidFill>
                <a:latin typeface="+mn-lt"/>
                <a:cs typeface="Verdana"/>
              </a:rPr>
              <a:t>22 March 2023</a:t>
            </a:r>
          </a:p>
        </p:txBody>
      </p:sp>
    </p:spTree>
    <p:extLst>
      <p:ext uri="{BB962C8B-B14F-4D97-AF65-F5344CB8AC3E}">
        <p14:creationId xmlns:p14="http://schemas.microsoft.com/office/powerpoint/2010/main" val="2737639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separator">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9CA998-1813-B54E-A05F-A7F3E9E0DB7E}"/>
              </a:ext>
            </a:extLst>
          </p:cNvPr>
          <p:cNvSpPr>
            <a:spLocks noGrp="1"/>
          </p:cNvSpPr>
          <p:nvPr>
            <p:ph type="sldNum" sz="quarter" idx="11"/>
          </p:nvPr>
        </p:nvSpPr>
        <p:spPr>
          <a:xfrm>
            <a:off x="6168192" y="6003266"/>
            <a:ext cx="2057400" cy="273844"/>
          </a:xfrm>
        </p:spPr>
        <p:txBody>
          <a:bodyPr/>
          <a:lstStyle/>
          <a:p>
            <a:fld id="{22BEB8B8-AB66-0D4A-92EE-378C12FDC4EA}" type="slidenum">
              <a:rPr lang="ca-ES"/>
              <a:t>‹#›</a:t>
            </a:fld>
            <a:endParaRPr lang="ca-ES"/>
          </a:p>
        </p:txBody>
      </p:sp>
      <p:sp>
        <p:nvSpPr>
          <p:cNvPr id="15" name="Rectángulo 14">
            <a:extLst>
              <a:ext uri="{FF2B5EF4-FFF2-40B4-BE49-F238E27FC236}">
                <a16:creationId xmlns:a16="http://schemas.microsoft.com/office/drawing/2014/main" id="{3E3BE89C-7515-8D48-8837-1FD328C9E970}"/>
              </a:ext>
            </a:extLst>
          </p:cNvPr>
          <p:cNvSpPr/>
          <p:nvPr userDrawn="1"/>
        </p:nvSpPr>
        <p:spPr>
          <a:xfrm>
            <a:off x="320634" y="2068872"/>
            <a:ext cx="8823366" cy="930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pic>
        <p:nvPicPr>
          <p:cNvPr id="11" name="Imagen 10">
            <a:extLst>
              <a:ext uri="{FF2B5EF4-FFF2-40B4-BE49-F238E27FC236}">
                <a16:creationId xmlns:a16="http://schemas.microsoft.com/office/drawing/2014/main" id="{01B6C344-1771-804A-B280-1F1E630D68EE}"/>
              </a:ext>
            </a:extLst>
          </p:cNvPr>
          <p:cNvPicPr>
            <a:picLocks noChangeAspect="1"/>
          </p:cNvPicPr>
          <p:nvPr userDrawn="1"/>
        </p:nvPicPr>
        <p:blipFill rotWithShape="1">
          <a:blip r:embed="rId2"/>
          <a:srcRect l="3229" r="3837" b="50774"/>
          <a:stretch/>
        </p:blipFill>
        <p:spPr>
          <a:xfrm>
            <a:off x="1" y="2"/>
            <a:ext cx="9143999" cy="1543790"/>
          </a:xfrm>
          <a:prstGeom prst="rect">
            <a:avLst/>
          </a:prstGeom>
        </p:spPr>
      </p:pic>
      <p:sp>
        <p:nvSpPr>
          <p:cNvPr id="13" name="Título 1">
            <a:extLst>
              <a:ext uri="{FF2B5EF4-FFF2-40B4-BE49-F238E27FC236}">
                <a16:creationId xmlns:a16="http://schemas.microsoft.com/office/drawing/2014/main" id="{AD2EDF6B-5006-F54F-B832-AB3439B43D7C}"/>
              </a:ext>
            </a:extLst>
          </p:cNvPr>
          <p:cNvSpPr>
            <a:spLocks noGrp="1"/>
          </p:cNvSpPr>
          <p:nvPr>
            <p:ph type="title" hasCustomPrompt="1"/>
          </p:nvPr>
        </p:nvSpPr>
        <p:spPr>
          <a:xfrm>
            <a:off x="2915" y="2180262"/>
            <a:ext cx="9144000" cy="958041"/>
          </a:xfrm>
          <a:prstGeom prst="rect">
            <a:avLst/>
          </a:prstGeom>
        </p:spPr>
        <p:txBody>
          <a:bodyPr anchor="t"/>
          <a:lstStyle>
            <a:lvl1pPr algn="ctr">
              <a:lnSpc>
                <a:spcPct val="110000"/>
              </a:lnSpc>
              <a:defRPr sz="3600" b="1" i="0" cap="all" spc="0" baseline="0">
                <a:solidFill>
                  <a:schemeClr val="tx1">
                    <a:lumMod val="50000"/>
                    <a:lumOff val="50000"/>
                  </a:schemeClr>
                </a:solidFill>
                <a:latin typeface="+mn-lt"/>
                <a:cs typeface="Myriad Pro" panose="020B0503030403020204" pitchFamily="34" charset="0"/>
              </a:defRPr>
            </a:lvl1pPr>
          </a:lstStyle>
          <a:p>
            <a:r>
              <a:rPr lang="es-ES" dirty="0"/>
              <a:t>SEPARATOR  SLIDE</a:t>
            </a:r>
          </a:p>
        </p:txBody>
      </p:sp>
    </p:spTree>
    <p:extLst>
      <p:ext uri="{BB962C8B-B14F-4D97-AF65-F5344CB8AC3E}">
        <p14:creationId xmlns:p14="http://schemas.microsoft.com/office/powerpoint/2010/main" val="124473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thank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944471"/>
            <a:ext cx="9144000" cy="947363"/>
          </a:xfrm>
          <a:prstGeom prst="rect">
            <a:avLst/>
          </a:prstGeom>
        </p:spPr>
        <p:txBody>
          <a:bodyPr anchor="b"/>
          <a:lstStyle>
            <a:lvl1pPr algn="ctr">
              <a:defRPr sz="5400">
                <a:solidFill>
                  <a:schemeClr val="accent1"/>
                </a:solidFill>
                <a:latin typeface="+mn-lt"/>
                <a:ea typeface="Microsoft YaHei" panose="020B0503020204020204" pitchFamily="34" charset="-122"/>
              </a:defRPr>
            </a:lvl1pPr>
          </a:lstStyle>
          <a:p>
            <a:r>
              <a:rPr lang="es-ES" dirty="0"/>
              <a:t>THANKS</a:t>
            </a:r>
            <a:endParaRPr lang="en-US" dirty="0"/>
          </a:p>
        </p:txBody>
      </p:sp>
      <p:pic>
        <p:nvPicPr>
          <p:cNvPr id="15" name="Gráfico 14">
            <a:extLst>
              <a:ext uri="{FF2B5EF4-FFF2-40B4-BE49-F238E27FC236}">
                <a16:creationId xmlns:a16="http://schemas.microsoft.com/office/drawing/2014/main" id="{EFFDB3E9-9F85-4F42-88B0-245BA44F802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045" r="2687" b="20537"/>
          <a:stretch/>
        </p:blipFill>
        <p:spPr>
          <a:xfrm>
            <a:off x="2743128" y="2081209"/>
            <a:ext cx="3714233" cy="1313305"/>
          </a:xfrm>
          <a:prstGeom prst="rect">
            <a:avLst/>
          </a:prstGeom>
        </p:spPr>
      </p:pic>
      <p:pic>
        <p:nvPicPr>
          <p:cNvPr id="16" name="Imagen 15">
            <a:extLst>
              <a:ext uri="{FF2B5EF4-FFF2-40B4-BE49-F238E27FC236}">
                <a16:creationId xmlns:a16="http://schemas.microsoft.com/office/drawing/2014/main" id="{F4B0EFDE-E6E4-924B-B2B0-0CD28EBCB16F}"/>
              </a:ext>
            </a:extLst>
          </p:cNvPr>
          <p:cNvPicPr>
            <a:picLocks noChangeAspect="1"/>
          </p:cNvPicPr>
          <p:nvPr userDrawn="1"/>
        </p:nvPicPr>
        <p:blipFill rotWithShape="1">
          <a:blip r:embed="rId4"/>
          <a:srcRect l="4958" t="41890" r="6256" b="49684"/>
          <a:stretch/>
        </p:blipFill>
        <p:spPr>
          <a:xfrm>
            <a:off x="-2" y="-1"/>
            <a:ext cx="9144001" cy="356261"/>
          </a:xfrm>
          <a:prstGeom prst="rect">
            <a:avLst/>
          </a:prstGeom>
        </p:spPr>
      </p:pic>
      <p:pic>
        <p:nvPicPr>
          <p:cNvPr id="18" name="Imagen 17">
            <a:extLst>
              <a:ext uri="{FF2B5EF4-FFF2-40B4-BE49-F238E27FC236}">
                <a16:creationId xmlns:a16="http://schemas.microsoft.com/office/drawing/2014/main" id="{6DF8A917-6E19-674E-BF03-A0E8198273E2}"/>
              </a:ext>
            </a:extLst>
          </p:cNvPr>
          <p:cNvPicPr>
            <a:picLocks noChangeAspect="1"/>
          </p:cNvPicPr>
          <p:nvPr userDrawn="1"/>
        </p:nvPicPr>
        <p:blipFill rotWithShape="1">
          <a:blip r:embed="rId5"/>
          <a:srcRect l="2876" t="810" r="4448" b="52685"/>
          <a:stretch/>
        </p:blipFill>
        <p:spPr>
          <a:xfrm rot="10800000">
            <a:off x="0" y="3690850"/>
            <a:ext cx="9143999" cy="1458451"/>
          </a:xfrm>
          <a:prstGeom prst="rect">
            <a:avLst/>
          </a:prstGeom>
        </p:spPr>
      </p:pic>
      <p:pic>
        <p:nvPicPr>
          <p:cNvPr id="19" name="Imagen 18">
            <a:extLst>
              <a:ext uri="{FF2B5EF4-FFF2-40B4-BE49-F238E27FC236}">
                <a16:creationId xmlns:a16="http://schemas.microsoft.com/office/drawing/2014/main" id="{6CFFBAFF-BA40-324B-8F59-859FFC72440C}"/>
              </a:ext>
            </a:extLst>
          </p:cNvPr>
          <p:cNvPicPr>
            <a:picLocks noChangeAspect="1"/>
          </p:cNvPicPr>
          <p:nvPr userDrawn="1"/>
        </p:nvPicPr>
        <p:blipFill>
          <a:blip r:embed="rId6"/>
          <a:stretch>
            <a:fillRect/>
          </a:stretch>
        </p:blipFill>
        <p:spPr>
          <a:xfrm>
            <a:off x="1406615" y="4688228"/>
            <a:ext cx="364154" cy="242769"/>
          </a:xfrm>
          <a:prstGeom prst="rect">
            <a:avLst/>
          </a:prstGeom>
        </p:spPr>
      </p:pic>
      <p:sp>
        <p:nvSpPr>
          <p:cNvPr id="20" name="Rectángulo 19">
            <a:extLst>
              <a:ext uri="{FF2B5EF4-FFF2-40B4-BE49-F238E27FC236}">
                <a16:creationId xmlns:a16="http://schemas.microsoft.com/office/drawing/2014/main" id="{34D237DD-B890-774E-B41C-AF7119140962}"/>
              </a:ext>
            </a:extLst>
          </p:cNvPr>
          <p:cNvSpPr/>
          <p:nvPr userDrawn="1"/>
        </p:nvSpPr>
        <p:spPr>
          <a:xfrm>
            <a:off x="1783085" y="4663951"/>
            <a:ext cx="6641114" cy="307777"/>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a:t>
            </a:r>
          </a:p>
        </p:txBody>
      </p:sp>
      <p:sp>
        <p:nvSpPr>
          <p:cNvPr id="21" name="Rectángulo 20">
            <a:extLst>
              <a:ext uri="{FF2B5EF4-FFF2-40B4-BE49-F238E27FC236}">
                <a16:creationId xmlns:a16="http://schemas.microsoft.com/office/drawing/2014/main" id="{2C3EE9F5-0EE2-9B4F-A005-CE159618027E}"/>
              </a:ext>
            </a:extLst>
          </p:cNvPr>
          <p:cNvSpPr/>
          <p:nvPr userDrawn="1"/>
        </p:nvSpPr>
        <p:spPr>
          <a:xfrm>
            <a:off x="3797509" y="3824075"/>
            <a:ext cx="1712520" cy="300082"/>
          </a:xfrm>
          <a:prstGeom prst="rect">
            <a:avLst/>
          </a:prstGeom>
        </p:spPr>
        <p:txBody>
          <a:bodyPr wrap="none">
            <a:spAutoFit/>
          </a:bodyPr>
          <a:lstStyle/>
          <a:p>
            <a:r>
              <a:rPr lang="es-ES" b="1" dirty="0">
                <a:solidFill>
                  <a:schemeClr val="tx1">
                    <a:lumMod val="50000"/>
                    <a:lumOff val="50000"/>
                  </a:schemeClr>
                </a:solidFill>
                <a:latin typeface="+mn-lt"/>
                <a:hlinkClick r:id="rId7"/>
              </a:rPr>
              <a:t>www.eFlows4HPC.eu</a:t>
            </a:r>
            <a:endParaRPr lang="es-ES" b="1" dirty="0">
              <a:solidFill>
                <a:schemeClr val="tx1">
                  <a:lumMod val="50000"/>
                  <a:lumOff val="50000"/>
                </a:schemeClr>
              </a:solidFill>
              <a:latin typeface="+mn-lt"/>
            </a:endParaRPr>
          </a:p>
        </p:txBody>
      </p:sp>
      <p:pic>
        <p:nvPicPr>
          <p:cNvPr id="22" name="Imagen 21">
            <a:hlinkClick r:id="rId8" highlightClick="1"/>
            <a:hlinkHover r:id="rId8" highlightClick="1"/>
            <a:extLst>
              <a:ext uri="{FF2B5EF4-FFF2-40B4-BE49-F238E27FC236}">
                <a16:creationId xmlns:a16="http://schemas.microsoft.com/office/drawing/2014/main" id="{696EDF05-8693-3642-8164-ADC178A763AE}"/>
              </a:ext>
            </a:extLst>
          </p:cNvPr>
          <p:cNvPicPr>
            <a:picLocks noChangeAspect="1"/>
          </p:cNvPicPr>
          <p:nvPr userDrawn="1"/>
        </p:nvPicPr>
        <p:blipFill>
          <a:blip r:embed="rId9"/>
          <a:stretch>
            <a:fillRect/>
          </a:stretch>
        </p:blipFill>
        <p:spPr>
          <a:xfrm>
            <a:off x="3278293" y="4266438"/>
            <a:ext cx="256789" cy="256789"/>
          </a:xfrm>
          <a:prstGeom prst="rect">
            <a:avLst/>
          </a:prstGeom>
        </p:spPr>
      </p:pic>
      <p:pic>
        <p:nvPicPr>
          <p:cNvPr id="23" name="Imagen 22">
            <a:hlinkClick r:id="rId10" highlightClick="1"/>
            <a:hlinkHover r:id="rId10"/>
            <a:extLst>
              <a:ext uri="{FF2B5EF4-FFF2-40B4-BE49-F238E27FC236}">
                <a16:creationId xmlns:a16="http://schemas.microsoft.com/office/drawing/2014/main" id="{6137B883-4426-084F-8EEB-865082A93D10}"/>
              </a:ext>
            </a:extLst>
          </p:cNvPr>
          <p:cNvPicPr>
            <a:picLocks noChangeAspect="1"/>
          </p:cNvPicPr>
          <p:nvPr userDrawn="1"/>
        </p:nvPicPr>
        <p:blipFill>
          <a:blip r:embed="rId11"/>
          <a:stretch>
            <a:fillRect/>
          </a:stretch>
        </p:blipFill>
        <p:spPr>
          <a:xfrm>
            <a:off x="4669593" y="4264000"/>
            <a:ext cx="256789" cy="256789"/>
          </a:xfrm>
          <a:prstGeom prst="rect">
            <a:avLst/>
          </a:prstGeom>
        </p:spPr>
      </p:pic>
      <p:sp>
        <p:nvSpPr>
          <p:cNvPr id="3" name="CuadroTexto 2">
            <a:extLst>
              <a:ext uri="{FF2B5EF4-FFF2-40B4-BE49-F238E27FC236}">
                <a16:creationId xmlns:a16="http://schemas.microsoft.com/office/drawing/2014/main" id="{3F121B74-4466-6845-877A-B483264D2E24}"/>
              </a:ext>
            </a:extLst>
          </p:cNvPr>
          <p:cNvSpPr txBox="1"/>
          <p:nvPr userDrawn="1"/>
        </p:nvSpPr>
        <p:spPr>
          <a:xfrm>
            <a:off x="2416477" y="5579369"/>
            <a:ext cx="187590" cy="300082"/>
          </a:xfrm>
          <a:prstGeom prst="rect">
            <a:avLst/>
          </a:prstGeom>
          <a:noFill/>
        </p:spPr>
        <p:txBody>
          <a:bodyPr wrap="square" rtlCol="0">
            <a:spAutoFit/>
          </a:bodyPr>
          <a:lstStyle/>
          <a:p>
            <a:r>
              <a:rPr lang="es-ES" dirty="0">
                <a:solidFill>
                  <a:schemeClr val="tx1">
                    <a:lumMod val="65000"/>
                    <a:lumOff val="35000"/>
                  </a:schemeClr>
                </a:solidFill>
                <a:hlinkClick r:id="rId12"/>
              </a:rPr>
              <a:t>.</a:t>
            </a:r>
            <a:endParaRPr lang="es-ES" dirty="0">
              <a:solidFill>
                <a:schemeClr val="tx1">
                  <a:lumMod val="65000"/>
                  <a:lumOff val="35000"/>
                </a:schemeClr>
              </a:solidFill>
            </a:endParaRPr>
          </a:p>
        </p:txBody>
      </p:sp>
      <p:sp>
        <p:nvSpPr>
          <p:cNvPr id="12" name="CuadroTexto 11">
            <a:extLst>
              <a:ext uri="{FF2B5EF4-FFF2-40B4-BE49-F238E27FC236}">
                <a16:creationId xmlns:a16="http://schemas.microsoft.com/office/drawing/2014/main" id="{669ACF77-E7CC-924A-8848-B869EF100033}"/>
              </a:ext>
            </a:extLst>
          </p:cNvPr>
          <p:cNvSpPr txBox="1"/>
          <p:nvPr userDrawn="1"/>
        </p:nvSpPr>
        <p:spPr>
          <a:xfrm>
            <a:off x="3488696" y="4264000"/>
            <a:ext cx="2461831" cy="259227"/>
          </a:xfrm>
          <a:prstGeom prst="rect">
            <a:avLst/>
          </a:prstGeom>
          <a:noFill/>
        </p:spPr>
        <p:txBody>
          <a:bodyPr wrap="square" rtlCol="0">
            <a:spAutoFit/>
          </a:bodyPr>
          <a:lstStyle/>
          <a:p>
            <a:r>
              <a:rPr lang="es-ES" sz="1100" dirty="0">
                <a:latin typeface="+mn-lt"/>
              </a:rPr>
              <a:t>@eFlows4HPC</a:t>
            </a:r>
          </a:p>
        </p:txBody>
      </p:sp>
      <p:sp>
        <p:nvSpPr>
          <p:cNvPr id="13" name="CuadroTexto 12">
            <a:extLst>
              <a:ext uri="{FF2B5EF4-FFF2-40B4-BE49-F238E27FC236}">
                <a16:creationId xmlns:a16="http://schemas.microsoft.com/office/drawing/2014/main" id="{67221B8F-0DB3-BC43-BDDB-54674EB8BDBC}"/>
              </a:ext>
            </a:extLst>
          </p:cNvPr>
          <p:cNvSpPr txBox="1"/>
          <p:nvPr userDrawn="1"/>
        </p:nvSpPr>
        <p:spPr>
          <a:xfrm>
            <a:off x="4875527" y="4262795"/>
            <a:ext cx="2959217" cy="262815"/>
          </a:xfrm>
          <a:prstGeom prst="rect">
            <a:avLst/>
          </a:prstGeom>
          <a:noFill/>
        </p:spPr>
        <p:txBody>
          <a:bodyPr wrap="square" rtlCol="0">
            <a:spAutoFit/>
          </a:bodyPr>
          <a:lstStyle/>
          <a:p>
            <a:r>
              <a:rPr lang="es-ES" sz="1100" dirty="0">
                <a:latin typeface="+mn-lt"/>
              </a:rPr>
              <a:t>eFlows4HPC Project</a:t>
            </a:r>
          </a:p>
        </p:txBody>
      </p:sp>
    </p:spTree>
    <p:extLst>
      <p:ext uri="{BB962C8B-B14F-4D97-AF65-F5344CB8AC3E}">
        <p14:creationId xmlns:p14="http://schemas.microsoft.com/office/powerpoint/2010/main" val="2704573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1">
  <p:cSld name="2_slide1">
    <p:spTree>
      <p:nvGrpSpPr>
        <p:cNvPr id="1" name="Shape 17"/>
        <p:cNvGrpSpPr/>
        <p:nvPr/>
      </p:nvGrpSpPr>
      <p:grpSpPr>
        <a:xfrm>
          <a:off x="0" y="0"/>
          <a:ext cx="0" cy="0"/>
          <a:chOff x="0" y="0"/>
          <a:chExt cx="0" cy="0"/>
        </a:xfrm>
      </p:grpSpPr>
      <p:sp>
        <p:nvSpPr>
          <p:cNvPr id="18" name="Google Shape;18;p98"/>
          <p:cNvSpPr txBox="1">
            <a:spLocks noGrp="1"/>
          </p:cNvSpPr>
          <p:nvPr>
            <p:ph type="title"/>
          </p:nvPr>
        </p:nvSpPr>
        <p:spPr>
          <a:xfrm>
            <a:off x="762488" y="509440"/>
            <a:ext cx="6568350" cy="434026"/>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98"/>
          <p:cNvSpPr txBox="1">
            <a:spLocks noGrp="1"/>
          </p:cNvSpPr>
          <p:nvPr>
            <p:ph type="body" idx="1"/>
          </p:nvPr>
        </p:nvSpPr>
        <p:spPr>
          <a:xfrm>
            <a:off x="762487" y="1118205"/>
            <a:ext cx="7573509" cy="3423315"/>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750"/>
              </a:spcBef>
              <a:spcAft>
                <a:spcPts val="0"/>
              </a:spcAft>
              <a:buClr>
                <a:schemeClr val="accent1"/>
              </a:buClr>
              <a:buSzPts val="2000"/>
              <a:buFont typeface="Arial"/>
              <a:buChar char="•"/>
              <a:defRPr sz="2000" b="1" i="0" u="none" strike="noStrike" cap="none">
                <a:solidFill>
                  <a:srgbClr val="595959"/>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Arial"/>
              <a:buChar char="•"/>
              <a:defRPr sz="2000" b="0" i="0" u="none" strike="noStrike" cap="none">
                <a:solidFill>
                  <a:srgbClr val="595959"/>
                </a:solidFill>
                <a:latin typeface="Open Sans"/>
                <a:ea typeface="Open Sans"/>
                <a:cs typeface="Open Sans"/>
                <a:sym typeface="Open Sans"/>
              </a:defRPr>
            </a:lvl2pPr>
            <a:lvl3pPr marL="1371600" marR="0" lvl="2" indent="-342900" algn="l" rtl="0">
              <a:lnSpc>
                <a:spcPct val="90000"/>
              </a:lnSpc>
              <a:spcBef>
                <a:spcPts val="375"/>
              </a:spcBef>
              <a:spcAft>
                <a:spcPts val="0"/>
              </a:spcAft>
              <a:buClr>
                <a:schemeClr val="accent1"/>
              </a:buClr>
              <a:buSzPts val="1800"/>
              <a:buFont typeface="Arial"/>
              <a:buChar char="•"/>
              <a:defRPr sz="1800" b="0" i="0" u="none" strike="noStrike" cap="none">
                <a:solidFill>
                  <a:srgbClr val="595959"/>
                </a:solidFill>
                <a:latin typeface="Open Sans"/>
                <a:ea typeface="Open Sans"/>
                <a:cs typeface="Open Sans"/>
                <a:sym typeface="Open Sans"/>
              </a:defRPr>
            </a:lvl3pPr>
            <a:lvl4pPr marL="1828800" marR="0" lvl="3" indent="-323850" algn="l" rtl="0">
              <a:lnSpc>
                <a:spcPct val="90000"/>
              </a:lnSpc>
              <a:spcBef>
                <a:spcPts val="375"/>
              </a:spcBef>
              <a:spcAft>
                <a:spcPts val="0"/>
              </a:spcAft>
              <a:buClr>
                <a:srgbClr val="37A5AE"/>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90000"/>
              </a:lnSpc>
              <a:spcBef>
                <a:spcPts val="375"/>
              </a:spcBef>
              <a:spcAft>
                <a:spcPts val="0"/>
              </a:spcAft>
              <a:buClr>
                <a:srgbClr val="3F6BA3"/>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 name="Google Shape;20;p98"/>
          <p:cNvSpPr txBox="1"/>
          <p:nvPr/>
        </p:nvSpPr>
        <p:spPr>
          <a:xfrm>
            <a:off x="449579" y="4747433"/>
            <a:ext cx="1229029" cy="29081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900" b="0" i="0">
                <a:solidFill>
                  <a:srgbClr val="7F7F7F"/>
                </a:solidFill>
                <a:latin typeface="Arial"/>
                <a:ea typeface="Arial"/>
                <a:cs typeface="Arial"/>
                <a:sym typeface="Arial"/>
              </a:rPr>
              <a:t>‹#›</a:t>
            </a:fld>
            <a:endParaRPr sz="900" b="0" i="0">
              <a:solidFill>
                <a:srgbClr val="7F7F7F"/>
              </a:solidFill>
              <a:latin typeface="Arial"/>
              <a:ea typeface="Arial"/>
              <a:cs typeface="Arial"/>
              <a:sym typeface="Arial"/>
            </a:endParaRPr>
          </a:p>
        </p:txBody>
      </p:sp>
      <p:pic>
        <p:nvPicPr>
          <p:cNvPr id="21" name="Google Shape;21;p98"/>
          <p:cNvPicPr preferRelativeResize="0"/>
          <p:nvPr/>
        </p:nvPicPr>
        <p:blipFill rotWithShape="1">
          <a:blip r:embed="rId2">
            <a:alphaModFix/>
          </a:blip>
          <a:srcRect/>
          <a:stretch/>
        </p:blipFill>
        <p:spPr>
          <a:xfrm>
            <a:off x="0" y="5044840"/>
            <a:ext cx="9144000" cy="86785"/>
          </a:xfrm>
          <a:prstGeom prst="rect">
            <a:avLst/>
          </a:prstGeom>
          <a:noFill/>
          <a:ln>
            <a:noFill/>
          </a:ln>
        </p:spPr>
      </p:pic>
      <p:pic>
        <p:nvPicPr>
          <p:cNvPr id="22" name="Google Shape;22;p98"/>
          <p:cNvPicPr preferRelativeResize="0"/>
          <p:nvPr/>
        </p:nvPicPr>
        <p:blipFill rotWithShape="1">
          <a:blip r:embed="rId3">
            <a:alphaModFix/>
          </a:blip>
          <a:srcRect l="5709" t="23415" r="9757" b="19771"/>
          <a:stretch/>
        </p:blipFill>
        <p:spPr>
          <a:xfrm>
            <a:off x="7330838" y="145893"/>
            <a:ext cx="1733797" cy="591659"/>
          </a:xfrm>
          <a:prstGeom prst="rect">
            <a:avLst/>
          </a:prstGeom>
          <a:noFill/>
          <a:ln>
            <a:noFill/>
          </a:ln>
        </p:spPr>
      </p:pic>
    </p:spTree>
    <p:extLst>
      <p:ext uri="{BB962C8B-B14F-4D97-AF65-F5344CB8AC3E}">
        <p14:creationId xmlns:p14="http://schemas.microsoft.com/office/powerpoint/2010/main" val="2680203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107504" y="33468"/>
            <a:ext cx="8928992" cy="594066"/>
          </a:xfrm>
          <a:prstGeom prst="rect">
            <a:avLst/>
          </a:prstGeom>
        </p:spPr>
        <p:txBody>
          <a:bodyPr rtlCol="0">
            <a:noAutofit/>
          </a:bodyPr>
          <a:lstStyle>
            <a:lvl1pPr>
              <a:lnSpc>
                <a:spcPts val="2250"/>
              </a:lnSpc>
              <a:defRPr/>
            </a:lvl1pPr>
          </a:lstStyle>
          <a:p>
            <a:r>
              <a:rPr lang="en-US"/>
              <a:t>Click to edit Master title style</a:t>
            </a:r>
            <a:endParaRPr lang="es-ES" dirty="0"/>
          </a:p>
        </p:txBody>
      </p:sp>
      <p:sp>
        <p:nvSpPr>
          <p:cNvPr id="10" name="Text Placeholder 2"/>
          <p:cNvSpPr>
            <a:spLocks noGrp="1"/>
          </p:cNvSpPr>
          <p:nvPr>
            <p:ph idx="1"/>
          </p:nvPr>
        </p:nvSpPr>
        <p:spPr>
          <a:xfrm>
            <a:off x="107504" y="735546"/>
            <a:ext cx="8928992" cy="388843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4" name="Footer Placeholder 4"/>
          <p:cNvSpPr>
            <a:spLocks noGrp="1"/>
          </p:cNvSpPr>
          <p:nvPr>
            <p:ph type="ftr" sz="quarter" idx="10"/>
          </p:nvPr>
        </p:nvSpPr>
        <p:spPr>
          <a:xfrm>
            <a:off x="3781468" y="4767262"/>
            <a:ext cx="4606957" cy="310754"/>
          </a:xfrm>
          <a:prstGeom prst="rect">
            <a:avLst/>
          </a:prstGeom>
        </p:spPr>
        <p:txBody>
          <a:bodyPr/>
          <a:lstStyle>
            <a:lvl1pPr>
              <a:defRPr/>
            </a:lvl1pPr>
          </a:lstStyle>
          <a:p>
            <a:pPr>
              <a:defRPr/>
            </a:pPr>
            <a:r>
              <a:rPr lang="es-ES"/>
              <a:t>Badia – BDEC2, Bloomington, 2018 </a:t>
            </a:r>
          </a:p>
        </p:txBody>
      </p:sp>
      <p:sp>
        <p:nvSpPr>
          <p:cNvPr id="5" name="Slide Number Placeholder 5"/>
          <p:cNvSpPr>
            <a:spLocks noGrp="1"/>
          </p:cNvSpPr>
          <p:nvPr>
            <p:ph type="sldNum" sz="quarter" idx="11"/>
          </p:nvPr>
        </p:nvSpPr>
        <p:spPr>
          <a:xfrm>
            <a:off x="8532441" y="4768453"/>
            <a:ext cx="514723" cy="309563"/>
          </a:xfrm>
          <a:prstGeom prst="rect">
            <a:avLst/>
          </a:prstGeom>
        </p:spPr>
        <p:txBody>
          <a:bodyPr/>
          <a:lstStyle>
            <a:lvl1pPr>
              <a:defRPr/>
            </a:lvl1pPr>
          </a:lstStyle>
          <a:p>
            <a:pPr>
              <a:defRPr/>
            </a:pPr>
            <a:fld id="{507E71EA-063B-44B1-AD35-92A155656681}" type="slidenum">
              <a:rPr lang="es-ES" altLang="en-US"/>
              <a:pPr>
                <a:defRPr/>
              </a:pPr>
              <a:t>‹#›</a:t>
            </a:fld>
            <a:endParaRPr lang="es-ES" altLang="en-US"/>
          </a:p>
        </p:txBody>
      </p:sp>
      <p:pic>
        <p:nvPicPr>
          <p:cNvPr id="6"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32722"/>
            <a:ext cx="1876425" cy="342900"/>
          </a:xfrm>
          <a:prstGeom prst="rect">
            <a:avLst/>
          </a:prstGeom>
        </p:spPr>
      </p:pic>
    </p:spTree>
    <p:extLst>
      <p:ext uri="{BB962C8B-B14F-4D97-AF65-F5344CB8AC3E}">
        <p14:creationId xmlns:p14="http://schemas.microsoft.com/office/powerpoint/2010/main" val="50857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SC2017-Generic">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4803" y="163420"/>
            <a:ext cx="8229598" cy="628798"/>
          </a:xfrm>
          <a:prstGeom prst="rect">
            <a:avLst/>
          </a:prstGeom>
        </p:spPr>
        <p:txBody>
          <a:bodyPr vert="horz" lIns="91440" tIns="45720" rIns="91440" bIns="45720" rtlCol="0" anchor="ctr">
            <a:noAutofit/>
          </a:bodyPr>
          <a:lstStyle>
            <a:lvl1pPr algn="ctr">
              <a:defRPr sz="2625" b="1"/>
            </a:lvl1pPr>
          </a:lstStyle>
          <a:p>
            <a:r>
              <a:rPr lang="es-ES" dirty="0"/>
              <a:t>Haga clic para modificar el estilo de título del patrón</a:t>
            </a:r>
            <a:endParaRPr lang="en-US" dirty="0"/>
          </a:p>
        </p:txBody>
      </p:sp>
      <p:sp>
        <p:nvSpPr>
          <p:cNvPr id="7" name="Text Placeholder 2"/>
          <p:cNvSpPr>
            <a:spLocks noGrp="1"/>
          </p:cNvSpPr>
          <p:nvPr>
            <p:ph idx="1"/>
          </p:nvPr>
        </p:nvSpPr>
        <p:spPr>
          <a:xfrm>
            <a:off x="464803" y="911304"/>
            <a:ext cx="8229598" cy="3624944"/>
          </a:xfrm>
          <a:prstGeom prst="rect">
            <a:avLst/>
          </a:prstGeom>
        </p:spPr>
        <p:txBody>
          <a:bodyPr vert="horz" lIns="91440" tIns="45720" rIns="91440" bIns="45720" rtlCol="0">
            <a:normAutofit/>
          </a:bodyPr>
          <a:lstStyle>
            <a:lvl1pPr>
              <a:buClr>
                <a:srgbClr val="0070C0"/>
              </a:buClr>
              <a:defRPr/>
            </a:lvl1pPr>
            <a:lvl2pPr>
              <a:buClr>
                <a:srgbClr val="0070C0"/>
              </a:buClr>
              <a:defRPr/>
            </a:lvl2pPr>
            <a:lvl3pPr>
              <a:buClr>
                <a:srgbClr val="0070C0"/>
              </a:buClr>
              <a:defRPr/>
            </a:lvl3pPr>
            <a:lvl4pPr>
              <a:buClr>
                <a:srgbClr val="0070C0"/>
              </a:buClr>
              <a:defRPr/>
            </a:lvl4pPr>
            <a:lvl5pPr>
              <a:buClr>
                <a:srgbClr val="0070C0"/>
              </a:buCl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74108"/>
            <a:ext cx="1876425" cy="342900"/>
          </a:xfrm>
          <a:prstGeom prst="rect">
            <a:avLst/>
          </a:prstGeom>
        </p:spPr>
      </p:pic>
    </p:spTree>
    <p:extLst>
      <p:ext uri="{BB962C8B-B14F-4D97-AF65-F5344CB8AC3E}">
        <p14:creationId xmlns:p14="http://schemas.microsoft.com/office/powerpoint/2010/main" val="2973070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6ABAD07E-6D11-3941-896B-9E023CB6A212}"/>
              </a:ext>
            </a:extLst>
          </p:cNvPr>
          <p:cNvSpPr/>
          <p:nvPr userDrawn="1"/>
        </p:nvSpPr>
        <p:spPr>
          <a:xfrm>
            <a:off x="3041582" y="4592481"/>
            <a:ext cx="5888455" cy="415498"/>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MCIN/AEI/10.13039/501100011033 and the European Union </a:t>
            </a:r>
            <a:r>
              <a:rPr lang="en-US" sz="700" noProof="0" dirty="0" err="1">
                <a:solidFill>
                  <a:schemeClr val="tx1"/>
                </a:solidFill>
                <a:latin typeface="+mn-lt"/>
                <a:cs typeface="Arial" panose="020B0604020202020204" pitchFamily="34" charset="0"/>
              </a:rPr>
              <a:t>NextGenerationEU</a:t>
            </a:r>
            <a:r>
              <a:rPr lang="en-US" sz="700" noProof="0" dirty="0">
                <a:solidFill>
                  <a:schemeClr val="tx1"/>
                </a:solidFill>
                <a:latin typeface="+mn-lt"/>
                <a:cs typeface="Arial" panose="020B0604020202020204" pitchFamily="34" charset="0"/>
              </a:rPr>
              <a:t>/PRTR (PCI2021-121957)</a:t>
            </a:r>
          </a:p>
        </p:txBody>
      </p:sp>
      <p:pic>
        <p:nvPicPr>
          <p:cNvPr id="3" name="Imagen 2">
            <a:extLst>
              <a:ext uri="{FF2B5EF4-FFF2-40B4-BE49-F238E27FC236}">
                <a16:creationId xmlns:a16="http://schemas.microsoft.com/office/drawing/2014/main" id="{CE65266C-CE5D-434F-B02D-4D1185A147CA}"/>
              </a:ext>
            </a:extLst>
          </p:cNvPr>
          <p:cNvPicPr>
            <a:picLocks noChangeAspect="1"/>
          </p:cNvPicPr>
          <p:nvPr userDrawn="1"/>
        </p:nvPicPr>
        <p:blipFill>
          <a:blip r:embed="rId2"/>
          <a:stretch>
            <a:fillRect/>
          </a:stretch>
        </p:blipFill>
        <p:spPr>
          <a:xfrm>
            <a:off x="0" y="5056715"/>
            <a:ext cx="9144000" cy="86785"/>
          </a:xfrm>
          <a:prstGeom prst="rect">
            <a:avLst/>
          </a:prstGeom>
        </p:spPr>
      </p:pic>
      <p:pic>
        <p:nvPicPr>
          <p:cNvPr id="18" name="Imagen 17">
            <a:extLst>
              <a:ext uri="{FF2B5EF4-FFF2-40B4-BE49-F238E27FC236}">
                <a16:creationId xmlns:a16="http://schemas.microsoft.com/office/drawing/2014/main" id="{24B8BDE7-A80A-994E-8396-93F182C4BEA2}"/>
              </a:ext>
            </a:extLst>
          </p:cNvPr>
          <p:cNvPicPr>
            <a:picLocks noChangeAspect="1"/>
          </p:cNvPicPr>
          <p:nvPr userDrawn="1"/>
        </p:nvPicPr>
        <p:blipFill>
          <a:blip r:embed="rId3"/>
          <a:stretch>
            <a:fillRect/>
          </a:stretch>
        </p:blipFill>
        <p:spPr>
          <a:xfrm>
            <a:off x="-1" y="0"/>
            <a:ext cx="9165303" cy="2387600"/>
          </a:xfrm>
          <a:prstGeom prst="rect">
            <a:avLst/>
          </a:prstGeom>
        </p:spPr>
      </p:pic>
      <p:pic>
        <p:nvPicPr>
          <p:cNvPr id="4" name="Picture 3">
            <a:extLst>
              <a:ext uri="{FF2B5EF4-FFF2-40B4-BE49-F238E27FC236}">
                <a16:creationId xmlns:a16="http://schemas.microsoft.com/office/drawing/2014/main" id="{B326853A-3BD7-A690-03B4-46D5A8D86965}"/>
              </a:ext>
            </a:extLst>
          </p:cNvPr>
          <p:cNvPicPr>
            <a:picLocks noChangeAspect="1"/>
          </p:cNvPicPr>
          <p:nvPr userDrawn="1"/>
        </p:nvPicPr>
        <p:blipFill>
          <a:blip r:embed="rId4"/>
          <a:stretch>
            <a:fillRect/>
          </a:stretch>
        </p:blipFill>
        <p:spPr>
          <a:xfrm>
            <a:off x="1203157" y="4579493"/>
            <a:ext cx="1838425" cy="428486"/>
          </a:xfrm>
          <a:prstGeom prst="rect">
            <a:avLst/>
          </a:prstGeom>
        </p:spPr>
      </p:pic>
    </p:spTree>
    <p:extLst>
      <p:ext uri="{BB962C8B-B14F-4D97-AF65-F5344CB8AC3E}">
        <p14:creationId xmlns:p14="http://schemas.microsoft.com/office/powerpoint/2010/main" val="2951540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95D142A-4032-4C45-90A3-C329A5159BA0}" type="datetime1">
              <a:rPr lang="en-US" smtClean="0"/>
              <a:t>5/2/23</a:t>
            </a:fld>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BEB8B8-AB66-0D4A-92EE-378C12FDC4EA}" type="slidenum">
              <a:t>‹#›</a:t>
            </a:fld>
            <a:endParaRPr lang="en-GB"/>
          </a:p>
        </p:txBody>
      </p:sp>
    </p:spTree>
    <p:extLst>
      <p:ext uri="{BB962C8B-B14F-4D97-AF65-F5344CB8AC3E}">
        <p14:creationId xmlns:p14="http://schemas.microsoft.com/office/powerpoint/2010/main" val="219198588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4" r:id="rId4"/>
    <p:sldLayoutId id="2147483661" r:id="rId5"/>
    <p:sldLayoutId id="2147483676" r:id="rId6"/>
    <p:sldLayoutId id="2147483686" r:id="rId7"/>
    <p:sldLayoutId id="2147483688" r:id="rId8"/>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22BE7BF-CCED-F744-8B50-9C71D8728E1E}" type="datetimeFigureOut">
              <a:t>2/5/23</a:t>
            </a:fld>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BEB8B8-AB66-0D4A-92EE-378C12FDC4EA}" type="slidenum">
              <a:t>‹#›</a:t>
            </a:fld>
            <a:endParaRPr lang="en-GB"/>
          </a:p>
        </p:txBody>
      </p:sp>
    </p:spTree>
    <p:extLst>
      <p:ext uri="{BB962C8B-B14F-4D97-AF65-F5344CB8AC3E}">
        <p14:creationId xmlns:p14="http://schemas.microsoft.com/office/powerpoint/2010/main" val="203551557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7" r:id="rId9"/>
    <p:sldLayoutId id="2147483689"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em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C3E8A9E-59B3-0B46-991D-8AD98D2DAD5D}"/>
              </a:ext>
            </a:extLst>
          </p:cNvPr>
          <p:cNvSpPr txBox="1"/>
          <p:nvPr/>
        </p:nvSpPr>
        <p:spPr>
          <a:xfrm>
            <a:off x="4415425" y="5047989"/>
            <a:ext cx="184731" cy="300082"/>
          </a:xfrm>
          <a:prstGeom prst="rect">
            <a:avLst/>
          </a:prstGeom>
          <a:noFill/>
        </p:spPr>
        <p:txBody>
          <a:bodyPr wrap="none" rtlCol="0">
            <a:spAutoFit/>
          </a:bodyPr>
          <a:lstStyle/>
          <a:p>
            <a:endParaRPr lang="en-GB"/>
          </a:p>
        </p:txBody>
      </p:sp>
      <p:sp>
        <p:nvSpPr>
          <p:cNvPr id="5" name="Subtítulo 2">
            <a:extLst>
              <a:ext uri="{FF2B5EF4-FFF2-40B4-BE49-F238E27FC236}">
                <a16:creationId xmlns:a16="http://schemas.microsoft.com/office/drawing/2014/main" id="{655B5D40-EDE7-DC47-AA36-A0D265A34546}"/>
              </a:ext>
            </a:extLst>
          </p:cNvPr>
          <p:cNvSpPr txBox="1">
            <a:spLocks/>
          </p:cNvSpPr>
          <p:nvPr/>
        </p:nvSpPr>
        <p:spPr>
          <a:xfrm>
            <a:off x="0" y="3812125"/>
            <a:ext cx="9144000" cy="759417"/>
          </a:xfrm>
          <a:prstGeom prst="rect">
            <a:avLst/>
          </a:prstGeom>
        </p:spPr>
        <p:txBody>
          <a:bodyPr>
            <a:noAutofit/>
          </a:bodyPr>
          <a:lstStyle>
            <a:lvl1pPr marL="0" indent="0" algn="ctr" defTabSz="685800" rtl="0" eaLnBrk="1" latinLnBrk="0" hangingPunct="1">
              <a:lnSpc>
                <a:spcPct val="90000"/>
              </a:lnSpc>
              <a:spcBef>
                <a:spcPts val="750"/>
              </a:spcBef>
              <a:buFont typeface="Arial" panose="020B0604020202020204" pitchFamily="34" charset="0"/>
              <a:buNone/>
              <a:defRPr sz="2000" b="1" i="0" kern="1200">
                <a:solidFill>
                  <a:schemeClr val="tx1">
                    <a:lumMod val="65000"/>
                    <a:lumOff val="35000"/>
                  </a:schemeClr>
                </a:solidFill>
                <a:latin typeface="Courier" pitchFamily="2"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0" i="0" spc="0" dirty="0">
                <a:solidFill>
                  <a:schemeClr val="tx1"/>
                </a:solidFill>
                <a:latin typeface="+mn-lt"/>
                <a:cs typeface="Myanmar Text" panose="020B0502040204020203" pitchFamily="34" charset="0"/>
              </a:rPr>
              <a:t>Jorge </a:t>
            </a:r>
            <a:r>
              <a:rPr lang="en-US" sz="1200" b="0" i="0" spc="0" dirty="0" err="1">
                <a:solidFill>
                  <a:schemeClr val="tx1"/>
                </a:solidFill>
                <a:latin typeface="+mn-lt"/>
                <a:cs typeface="Myanmar Text" panose="020B0502040204020203" pitchFamily="34" charset="0"/>
              </a:rPr>
              <a:t>Ejarque</a:t>
            </a:r>
            <a:r>
              <a:rPr lang="en-US" sz="1200" b="0" i="0" spc="0" dirty="0">
                <a:solidFill>
                  <a:schemeClr val="tx1"/>
                </a:solidFill>
                <a:latin typeface="+mn-lt"/>
                <a:cs typeface="Myanmar Text" panose="020B0502040204020203" pitchFamily="34" charset="0"/>
              </a:rPr>
              <a:t> (BSC), </a:t>
            </a:r>
            <a:r>
              <a:rPr lang="en-US" sz="1200" b="0" i="0" spc="0" dirty="0" err="1">
                <a:solidFill>
                  <a:schemeClr val="tx1"/>
                </a:solidFill>
                <a:latin typeface="+mn-lt"/>
                <a:cs typeface="Myanmar Text" panose="020B0502040204020203" pitchFamily="34" charset="0"/>
              </a:rPr>
              <a:t>Jedrzej</a:t>
            </a:r>
            <a:r>
              <a:rPr lang="en-US" sz="1200" b="0" i="0" spc="0" dirty="0">
                <a:solidFill>
                  <a:schemeClr val="tx1"/>
                </a:solidFill>
                <a:latin typeface="+mn-lt"/>
                <a:cs typeface="Myanmar Text" panose="020B0502040204020203" pitchFamily="34" charset="0"/>
              </a:rPr>
              <a:t> Rybicki (JSC), Rosa M </a:t>
            </a:r>
            <a:r>
              <a:rPr lang="en-US" sz="1200" b="0" i="0" spc="0" dirty="0" err="1">
                <a:solidFill>
                  <a:schemeClr val="tx1"/>
                </a:solidFill>
                <a:latin typeface="+mn-lt"/>
                <a:cs typeface="Myanmar Text" panose="020B0502040204020203" pitchFamily="34" charset="0"/>
              </a:rPr>
              <a:t>Badia</a:t>
            </a:r>
            <a:r>
              <a:rPr lang="en-US" sz="1200" b="0" dirty="0">
                <a:solidFill>
                  <a:schemeClr val="tx1"/>
                </a:solidFill>
                <a:latin typeface="+mn-lt"/>
                <a:cs typeface="Myanmar Text" panose="020B0502040204020203" pitchFamily="34" charset="0"/>
              </a:rPr>
              <a:t> (BSC)</a:t>
            </a:r>
            <a:endParaRPr lang="en-US" sz="1200" b="0" i="0" spc="0" dirty="0">
              <a:solidFill>
                <a:schemeClr val="tx1"/>
              </a:solidFill>
              <a:latin typeface="+mn-lt"/>
              <a:cs typeface="Myanmar Text" panose="020B0502040204020203" pitchFamily="34" charset="0"/>
            </a:endParaRPr>
          </a:p>
          <a:p>
            <a:r>
              <a:rPr lang="en-US" sz="1200" b="0" i="0" spc="0" dirty="0">
                <a:solidFill>
                  <a:schemeClr val="tx1"/>
                </a:solidFill>
                <a:latin typeface="+mn-lt"/>
                <a:cs typeface="Myanmar Text" panose="020B0502040204020203" pitchFamily="34" charset="0"/>
              </a:rPr>
              <a:t>EAB Meeting – Barcelona, 22</a:t>
            </a:r>
            <a:r>
              <a:rPr lang="en-US" sz="1200" b="0" i="0" spc="0" baseline="30000" dirty="0">
                <a:solidFill>
                  <a:schemeClr val="tx1"/>
                </a:solidFill>
                <a:latin typeface="+mn-lt"/>
                <a:cs typeface="Myanmar Text" panose="020B0502040204020203" pitchFamily="34" charset="0"/>
              </a:rPr>
              <a:t>nd</a:t>
            </a:r>
            <a:r>
              <a:rPr lang="en-US" sz="1200" b="0" i="0" spc="0" dirty="0">
                <a:solidFill>
                  <a:schemeClr val="tx1"/>
                </a:solidFill>
                <a:latin typeface="+mn-lt"/>
                <a:cs typeface="Myanmar Text" panose="020B0502040204020203" pitchFamily="34" charset="0"/>
              </a:rPr>
              <a:t> of March 2023</a:t>
            </a:r>
          </a:p>
        </p:txBody>
      </p:sp>
      <p:sp>
        <p:nvSpPr>
          <p:cNvPr id="6" name="Título 1">
            <a:extLst>
              <a:ext uri="{FF2B5EF4-FFF2-40B4-BE49-F238E27FC236}">
                <a16:creationId xmlns:a16="http://schemas.microsoft.com/office/drawing/2014/main" id="{3CBAD634-8E5E-9042-B04A-A8F405A8384F}"/>
              </a:ext>
            </a:extLst>
          </p:cNvPr>
          <p:cNvSpPr>
            <a:spLocks noGrp="1"/>
          </p:cNvSpPr>
          <p:nvPr>
            <p:ph type="ctrTitle" idx="4294967295"/>
          </p:nvPr>
        </p:nvSpPr>
        <p:spPr>
          <a:xfrm>
            <a:off x="242888" y="2571750"/>
            <a:ext cx="8713787" cy="906463"/>
          </a:xfrm>
          <a:prstGeom prst="rect">
            <a:avLst/>
          </a:prstGeom>
        </p:spPr>
        <p:txBody>
          <a:bodyPr anchor="ctr">
            <a:normAutofit fontScale="90000"/>
          </a:bodyPr>
          <a:lstStyle>
            <a:lvl1pPr algn="ctr">
              <a:defRPr sz="2800" b="0" i="0">
                <a:solidFill>
                  <a:schemeClr val="accent1"/>
                </a:solidFill>
                <a:latin typeface="Myriad Pro" panose="020B0503030403020204" pitchFamily="34" charset="0"/>
              </a:defRPr>
            </a:lvl1pPr>
          </a:lstStyle>
          <a:p>
            <a:r>
              <a:rPr lang="en-US" dirty="0">
                <a:latin typeface="+mn-lt"/>
              </a:rPr>
              <a:t>Introduction to the eFlows4HPC software</a:t>
            </a:r>
            <a:br>
              <a:rPr lang="en-US" dirty="0">
                <a:latin typeface="+mn-lt"/>
              </a:rPr>
            </a:br>
            <a:r>
              <a:rPr lang="en-US" dirty="0">
                <a:latin typeface="+mn-lt"/>
              </a:rPr>
              <a:t>stack and HPC Workflows as a Service</a:t>
            </a:r>
            <a:br>
              <a:rPr lang="en-US" dirty="0">
                <a:latin typeface="+mn-lt"/>
              </a:rPr>
            </a:br>
            <a:r>
              <a:rPr lang="en-US" dirty="0">
                <a:latin typeface="+mn-lt"/>
              </a:rPr>
              <a:t>methodology</a:t>
            </a:r>
          </a:p>
        </p:txBody>
      </p:sp>
    </p:spTree>
    <p:extLst>
      <p:ext uri="{BB962C8B-B14F-4D97-AF65-F5344CB8AC3E}">
        <p14:creationId xmlns:p14="http://schemas.microsoft.com/office/powerpoint/2010/main" val="362825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81FA-A4AE-893D-CCEE-8DB28B5DF0EF}"/>
              </a:ext>
            </a:extLst>
          </p:cNvPr>
          <p:cNvSpPr>
            <a:spLocks noGrp="1"/>
          </p:cNvSpPr>
          <p:nvPr>
            <p:ph type="title"/>
          </p:nvPr>
        </p:nvSpPr>
        <p:spPr/>
        <p:txBody>
          <a:bodyPr/>
          <a:lstStyle/>
          <a:p>
            <a:r>
              <a:rPr lang="en-GB" dirty="0"/>
              <a:t>Project achievements</a:t>
            </a:r>
          </a:p>
        </p:txBody>
      </p:sp>
      <p:sp>
        <p:nvSpPr>
          <p:cNvPr id="3" name="Content Placeholder 2">
            <a:extLst>
              <a:ext uri="{FF2B5EF4-FFF2-40B4-BE49-F238E27FC236}">
                <a16:creationId xmlns:a16="http://schemas.microsoft.com/office/drawing/2014/main" id="{416671E7-EA87-CFD2-CB95-ADA121AA344A}"/>
              </a:ext>
            </a:extLst>
          </p:cNvPr>
          <p:cNvSpPr>
            <a:spLocks noGrp="1"/>
          </p:cNvSpPr>
          <p:nvPr>
            <p:ph idx="1"/>
          </p:nvPr>
        </p:nvSpPr>
        <p:spPr>
          <a:xfrm>
            <a:off x="449580" y="1031288"/>
            <a:ext cx="4452299" cy="3530079"/>
          </a:xfrm>
        </p:spPr>
        <p:txBody>
          <a:bodyPr>
            <a:normAutofit fontScale="92500" lnSpcReduction="10000"/>
          </a:bodyPr>
          <a:lstStyle/>
          <a:p>
            <a:r>
              <a:rPr lang="en-GB" sz="1400" b="0" dirty="0"/>
              <a:t>Requirements and software architecture. Reviewed at beginning of second iteration</a:t>
            </a:r>
          </a:p>
          <a:p>
            <a:r>
              <a:rPr lang="en-GB" sz="1400" b="0" dirty="0"/>
              <a:t>Definition and implementation of abstractions to support the integration of different stack  components</a:t>
            </a:r>
          </a:p>
          <a:p>
            <a:r>
              <a:rPr lang="en-GB" sz="1400" b="0" dirty="0"/>
              <a:t>Design and development of a minimal workflow. Development of a step-by-step example. </a:t>
            </a:r>
          </a:p>
          <a:p>
            <a:r>
              <a:rPr lang="en-GB" sz="1400" b="0" dirty="0"/>
              <a:t>Design and implementation of the </a:t>
            </a:r>
            <a:r>
              <a:rPr lang="en-GB" sz="1400" b="0" dirty="0" err="1"/>
              <a:t>HPCWaaS</a:t>
            </a:r>
            <a:r>
              <a:rPr lang="en-GB" sz="1400" b="0" dirty="0"/>
              <a:t> API</a:t>
            </a:r>
          </a:p>
          <a:p>
            <a:r>
              <a:rPr lang="en-GB" sz="1400" b="0" dirty="0"/>
              <a:t>Design and implementation of project services: Data Catalogue, Workflow Registry, Software catalogue </a:t>
            </a:r>
          </a:p>
          <a:p>
            <a:r>
              <a:rPr lang="en-GB" sz="1400" b="0" dirty="0"/>
              <a:t>Design and implementation of first version of Pillars’ workflows. </a:t>
            </a:r>
          </a:p>
          <a:p>
            <a:r>
              <a:rPr lang="en-GB" sz="1400" b="0" dirty="0"/>
              <a:t>Two releases of project software and documentation  available</a:t>
            </a:r>
          </a:p>
          <a:p>
            <a:r>
              <a:rPr lang="en-GB" sz="1400" b="0" dirty="0"/>
              <a:t>Set of internal trainings about software stack components and </a:t>
            </a:r>
            <a:r>
              <a:rPr lang="en-GB" sz="1400" b="0" dirty="0" err="1"/>
              <a:t>HPCWaaS</a:t>
            </a:r>
            <a:r>
              <a:rPr lang="en-GB" sz="1400" b="0" dirty="0"/>
              <a:t>. ICS-HPC tutorial </a:t>
            </a:r>
          </a:p>
          <a:p>
            <a:r>
              <a:rPr lang="en-GB" sz="1400" b="0" dirty="0"/>
              <a:t>Good visibility: articles, keynote presentations, media</a:t>
            </a:r>
            <a:endParaRPr lang="en-GB" sz="1800" dirty="0"/>
          </a:p>
        </p:txBody>
      </p:sp>
      <p:sp>
        <p:nvSpPr>
          <p:cNvPr id="4" name="TextBox 3">
            <a:extLst>
              <a:ext uri="{FF2B5EF4-FFF2-40B4-BE49-F238E27FC236}">
                <a16:creationId xmlns:a16="http://schemas.microsoft.com/office/drawing/2014/main" id="{A81C3AFC-C1EE-3C5B-C9D7-3E13DEE572F3}"/>
              </a:ext>
            </a:extLst>
          </p:cNvPr>
          <p:cNvSpPr txBox="1"/>
          <p:nvPr/>
        </p:nvSpPr>
        <p:spPr>
          <a:xfrm>
            <a:off x="6122040" y="546801"/>
            <a:ext cx="3172521" cy="338554"/>
          </a:xfrm>
          <a:prstGeom prst="rect">
            <a:avLst/>
          </a:prstGeom>
          <a:noFill/>
        </p:spPr>
        <p:txBody>
          <a:bodyPr wrap="square" rtlCol="0">
            <a:spAutoFit/>
          </a:bodyPr>
          <a:lstStyle/>
          <a:p>
            <a:r>
              <a:rPr lang="en-GB" sz="1600" dirty="0">
                <a:solidFill>
                  <a:schemeClr val="accent1">
                    <a:lumMod val="75000"/>
                  </a:schemeClr>
                </a:solidFill>
              </a:rPr>
              <a:t>https://eflows4hpc.eu/software/</a:t>
            </a:r>
          </a:p>
        </p:txBody>
      </p:sp>
      <p:pic>
        <p:nvPicPr>
          <p:cNvPr id="6" name="Picture 5">
            <a:extLst>
              <a:ext uri="{FF2B5EF4-FFF2-40B4-BE49-F238E27FC236}">
                <a16:creationId xmlns:a16="http://schemas.microsoft.com/office/drawing/2014/main" id="{259DD0D6-5920-80D8-80C2-99BA28B3E158}"/>
              </a:ext>
            </a:extLst>
          </p:cNvPr>
          <p:cNvPicPr>
            <a:picLocks noChangeAspect="1"/>
          </p:cNvPicPr>
          <p:nvPr/>
        </p:nvPicPr>
        <p:blipFill>
          <a:blip r:embed="rId3"/>
          <a:stretch>
            <a:fillRect/>
          </a:stretch>
        </p:blipFill>
        <p:spPr>
          <a:xfrm>
            <a:off x="6455015" y="822420"/>
            <a:ext cx="2688985" cy="2684810"/>
          </a:xfrm>
          <a:prstGeom prst="rect">
            <a:avLst/>
          </a:prstGeom>
        </p:spPr>
      </p:pic>
      <p:pic>
        <p:nvPicPr>
          <p:cNvPr id="8" name="Picture 7">
            <a:extLst>
              <a:ext uri="{FF2B5EF4-FFF2-40B4-BE49-F238E27FC236}">
                <a16:creationId xmlns:a16="http://schemas.microsoft.com/office/drawing/2014/main" id="{5C564582-40F7-313F-35A1-19967C772F52}"/>
              </a:ext>
            </a:extLst>
          </p:cNvPr>
          <p:cNvPicPr>
            <a:picLocks noChangeAspect="1"/>
          </p:cNvPicPr>
          <p:nvPr/>
        </p:nvPicPr>
        <p:blipFill>
          <a:blip r:embed="rId4"/>
          <a:stretch>
            <a:fillRect/>
          </a:stretch>
        </p:blipFill>
        <p:spPr>
          <a:xfrm>
            <a:off x="5269729" y="1450530"/>
            <a:ext cx="2705464" cy="2793938"/>
          </a:xfrm>
          <a:prstGeom prst="rect">
            <a:avLst/>
          </a:prstGeom>
        </p:spPr>
      </p:pic>
      <p:pic>
        <p:nvPicPr>
          <p:cNvPr id="12" name="Picture 11">
            <a:extLst>
              <a:ext uri="{FF2B5EF4-FFF2-40B4-BE49-F238E27FC236}">
                <a16:creationId xmlns:a16="http://schemas.microsoft.com/office/drawing/2014/main" id="{94BC7041-C510-4EF6-E880-B215F274B622}"/>
              </a:ext>
            </a:extLst>
          </p:cNvPr>
          <p:cNvPicPr>
            <a:picLocks noChangeAspect="1"/>
          </p:cNvPicPr>
          <p:nvPr/>
        </p:nvPicPr>
        <p:blipFill>
          <a:blip r:embed="rId5"/>
          <a:stretch>
            <a:fillRect/>
          </a:stretch>
        </p:blipFill>
        <p:spPr>
          <a:xfrm>
            <a:off x="4813061" y="3374155"/>
            <a:ext cx="2617958" cy="2896881"/>
          </a:xfrm>
          <a:prstGeom prst="rect">
            <a:avLst/>
          </a:prstGeom>
        </p:spPr>
      </p:pic>
      <p:pic>
        <p:nvPicPr>
          <p:cNvPr id="7" name="Picture 6">
            <a:extLst>
              <a:ext uri="{FF2B5EF4-FFF2-40B4-BE49-F238E27FC236}">
                <a16:creationId xmlns:a16="http://schemas.microsoft.com/office/drawing/2014/main" id="{ED945F49-ED09-787E-C1DB-0530CEA0F1EF}"/>
              </a:ext>
            </a:extLst>
          </p:cNvPr>
          <p:cNvPicPr>
            <a:picLocks noChangeAspect="1"/>
          </p:cNvPicPr>
          <p:nvPr/>
        </p:nvPicPr>
        <p:blipFill>
          <a:blip r:embed="rId6"/>
          <a:stretch>
            <a:fillRect/>
          </a:stretch>
        </p:blipFill>
        <p:spPr>
          <a:xfrm>
            <a:off x="6979673" y="1983009"/>
            <a:ext cx="2899441" cy="2782292"/>
          </a:xfrm>
          <a:prstGeom prst="rect">
            <a:avLst/>
          </a:prstGeom>
        </p:spPr>
      </p:pic>
      <p:pic>
        <p:nvPicPr>
          <p:cNvPr id="10" name="Picture 9">
            <a:extLst>
              <a:ext uri="{FF2B5EF4-FFF2-40B4-BE49-F238E27FC236}">
                <a16:creationId xmlns:a16="http://schemas.microsoft.com/office/drawing/2014/main" id="{C84C46C0-665C-AEEB-7E0A-2EDFABFAC87D}"/>
              </a:ext>
            </a:extLst>
          </p:cNvPr>
          <p:cNvPicPr>
            <a:picLocks noChangeAspect="1"/>
          </p:cNvPicPr>
          <p:nvPr/>
        </p:nvPicPr>
        <p:blipFill rotWithShape="1">
          <a:blip r:embed="rId7"/>
          <a:srcRect l="5819" t="6423" r="18194" b="6779"/>
          <a:stretch/>
        </p:blipFill>
        <p:spPr>
          <a:xfrm>
            <a:off x="6259468" y="2926383"/>
            <a:ext cx="2169560" cy="2896881"/>
          </a:xfrm>
          <a:prstGeom prst="rect">
            <a:avLst/>
          </a:prstGeom>
        </p:spPr>
      </p:pic>
    </p:spTree>
    <p:extLst>
      <p:ext uri="{BB962C8B-B14F-4D97-AF65-F5344CB8AC3E}">
        <p14:creationId xmlns:p14="http://schemas.microsoft.com/office/powerpoint/2010/main" val="3372738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2730-1DD5-7E5B-5538-3B941E21E1DE}"/>
              </a:ext>
            </a:extLst>
          </p:cNvPr>
          <p:cNvSpPr>
            <a:spLocks noGrp="1"/>
          </p:cNvSpPr>
          <p:nvPr>
            <p:ph type="title"/>
          </p:nvPr>
        </p:nvSpPr>
        <p:spPr>
          <a:xfrm>
            <a:off x="449578" y="224709"/>
            <a:ext cx="7000375" cy="434026"/>
          </a:xfrm>
        </p:spPr>
        <p:txBody>
          <a:bodyPr>
            <a:normAutofit fontScale="90000"/>
          </a:bodyPr>
          <a:lstStyle/>
          <a:p>
            <a:r>
              <a:rPr lang="en-GB" dirty="0"/>
              <a:t>Tutorial focus (I): HPC Workflows as a Service methodology</a:t>
            </a:r>
          </a:p>
        </p:txBody>
      </p:sp>
      <p:pic>
        <p:nvPicPr>
          <p:cNvPr id="4" name="Picture 3">
            <a:extLst>
              <a:ext uri="{FF2B5EF4-FFF2-40B4-BE49-F238E27FC236}">
                <a16:creationId xmlns:a16="http://schemas.microsoft.com/office/drawing/2014/main" id="{CDFBE42B-7274-D463-A66A-562718010764}"/>
              </a:ext>
            </a:extLst>
          </p:cNvPr>
          <p:cNvPicPr>
            <a:picLocks noChangeAspect="1"/>
          </p:cNvPicPr>
          <p:nvPr/>
        </p:nvPicPr>
        <p:blipFill>
          <a:blip r:embed="rId2"/>
          <a:stretch>
            <a:fillRect/>
          </a:stretch>
        </p:blipFill>
        <p:spPr>
          <a:xfrm>
            <a:off x="4562192" y="2232206"/>
            <a:ext cx="4482444" cy="2520000"/>
          </a:xfrm>
          <a:prstGeom prst="rect">
            <a:avLst/>
          </a:prstGeom>
          <a:ln>
            <a:solidFill>
              <a:schemeClr val="bg2">
                <a:lumMod val="75000"/>
              </a:schemeClr>
            </a:solidFill>
          </a:ln>
        </p:spPr>
      </p:pic>
      <p:sp>
        <p:nvSpPr>
          <p:cNvPr id="7" name="Oval 6">
            <a:extLst>
              <a:ext uri="{FF2B5EF4-FFF2-40B4-BE49-F238E27FC236}">
                <a16:creationId xmlns:a16="http://schemas.microsoft.com/office/drawing/2014/main" id="{17BD177C-0320-DEBA-7DBA-4F9BB1402789}"/>
              </a:ext>
            </a:extLst>
          </p:cNvPr>
          <p:cNvSpPr/>
          <p:nvPr/>
        </p:nvSpPr>
        <p:spPr>
          <a:xfrm>
            <a:off x="5674554" y="3424703"/>
            <a:ext cx="488929" cy="217188"/>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EFF9FA6-4FEC-7FA0-C73E-C8DCA4F8396C}"/>
              </a:ext>
            </a:extLst>
          </p:cNvPr>
          <p:cNvSpPr txBox="1"/>
          <p:nvPr/>
        </p:nvSpPr>
        <p:spPr>
          <a:xfrm>
            <a:off x="4246784" y="940430"/>
            <a:ext cx="4797852" cy="507831"/>
          </a:xfrm>
          <a:prstGeom prst="rect">
            <a:avLst/>
          </a:prstGeom>
          <a:noFill/>
        </p:spPr>
        <p:txBody>
          <a:bodyPr wrap="none" rtlCol="0">
            <a:spAutoFit/>
          </a:bodyPr>
          <a:lstStyle/>
          <a:p>
            <a:r>
              <a:rPr lang="en-GB" dirty="0">
                <a:solidFill>
                  <a:schemeClr val="accent1">
                    <a:lumMod val="75000"/>
                  </a:schemeClr>
                </a:solidFill>
              </a:rPr>
              <a:t>Part 1.1 How different type of computations (HPC </a:t>
            </a:r>
            <a:r>
              <a:rPr lang="en-GB" dirty="0" err="1">
                <a:solidFill>
                  <a:schemeClr val="accent1">
                    <a:lumMod val="75000"/>
                  </a:schemeClr>
                </a:solidFill>
              </a:rPr>
              <a:t>modeling</a:t>
            </a:r>
            <a:r>
              <a:rPr lang="en-GB" dirty="0">
                <a:solidFill>
                  <a:schemeClr val="accent1">
                    <a:lumMod val="75000"/>
                  </a:schemeClr>
                </a:solidFill>
              </a:rPr>
              <a:t> and </a:t>
            </a:r>
            <a:br>
              <a:rPr lang="en-GB" dirty="0">
                <a:solidFill>
                  <a:schemeClr val="accent1">
                    <a:lumMod val="75000"/>
                  </a:schemeClr>
                </a:solidFill>
              </a:rPr>
            </a:br>
            <a:r>
              <a:rPr lang="en-GB" dirty="0">
                <a:solidFill>
                  <a:schemeClr val="accent1">
                    <a:lumMod val="75000"/>
                  </a:schemeClr>
                </a:solidFill>
              </a:rPr>
              <a:t>simulation, artificial intelligence and data analytics) are combined</a:t>
            </a:r>
          </a:p>
        </p:txBody>
      </p:sp>
      <p:cxnSp>
        <p:nvCxnSpPr>
          <p:cNvPr id="14" name="Straight Arrow Connector 13">
            <a:extLst>
              <a:ext uri="{FF2B5EF4-FFF2-40B4-BE49-F238E27FC236}">
                <a16:creationId xmlns:a16="http://schemas.microsoft.com/office/drawing/2014/main" id="{00828E94-2DF4-D4E6-E6A8-D3CBA992AD39}"/>
              </a:ext>
            </a:extLst>
          </p:cNvPr>
          <p:cNvCxnSpPr>
            <a:cxnSpLocks/>
            <a:endCxn id="7" idx="0"/>
          </p:cNvCxnSpPr>
          <p:nvPr/>
        </p:nvCxnSpPr>
        <p:spPr>
          <a:xfrm>
            <a:off x="5809634" y="1408206"/>
            <a:ext cx="109385" cy="20164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E71862-EE32-FF89-B340-EF29F8A0D366}"/>
              </a:ext>
            </a:extLst>
          </p:cNvPr>
          <p:cNvSpPr txBox="1"/>
          <p:nvPr/>
        </p:nvSpPr>
        <p:spPr>
          <a:xfrm>
            <a:off x="449578" y="1154502"/>
            <a:ext cx="2261838" cy="507831"/>
          </a:xfrm>
          <a:prstGeom prst="rect">
            <a:avLst/>
          </a:prstGeom>
          <a:noFill/>
        </p:spPr>
        <p:txBody>
          <a:bodyPr wrap="none" rtlCol="0">
            <a:spAutoFit/>
          </a:bodyPr>
          <a:lstStyle/>
          <a:p>
            <a:r>
              <a:rPr lang="en-GB" dirty="0">
                <a:solidFill>
                  <a:schemeClr val="accent2">
                    <a:lumMod val="50000"/>
                  </a:schemeClr>
                </a:solidFill>
              </a:rPr>
              <a:t>Part 1.2 How HPC specialized </a:t>
            </a:r>
            <a:br>
              <a:rPr lang="en-GB" dirty="0">
                <a:solidFill>
                  <a:schemeClr val="accent2">
                    <a:lumMod val="50000"/>
                  </a:schemeClr>
                </a:solidFill>
              </a:rPr>
            </a:br>
            <a:r>
              <a:rPr lang="en-GB" dirty="0">
                <a:solidFill>
                  <a:schemeClr val="accent2">
                    <a:lumMod val="50000"/>
                  </a:schemeClr>
                </a:solidFill>
              </a:rPr>
              <a:t>containers are generated </a:t>
            </a:r>
          </a:p>
        </p:txBody>
      </p:sp>
      <p:pic>
        <p:nvPicPr>
          <p:cNvPr id="17" name="Picture 16">
            <a:extLst>
              <a:ext uri="{FF2B5EF4-FFF2-40B4-BE49-F238E27FC236}">
                <a16:creationId xmlns:a16="http://schemas.microsoft.com/office/drawing/2014/main" id="{5BD6553B-0178-BCA6-16A7-E8F96C7C812B}"/>
              </a:ext>
            </a:extLst>
          </p:cNvPr>
          <p:cNvPicPr>
            <a:picLocks noChangeAspect="1"/>
          </p:cNvPicPr>
          <p:nvPr/>
        </p:nvPicPr>
        <p:blipFill>
          <a:blip r:embed="rId3"/>
          <a:stretch>
            <a:fillRect/>
          </a:stretch>
        </p:blipFill>
        <p:spPr>
          <a:xfrm>
            <a:off x="92000" y="2232206"/>
            <a:ext cx="4480000" cy="2520000"/>
          </a:xfrm>
          <a:prstGeom prst="rect">
            <a:avLst/>
          </a:prstGeom>
          <a:ln>
            <a:solidFill>
              <a:schemeClr val="bg2">
                <a:lumMod val="75000"/>
              </a:schemeClr>
            </a:solidFill>
          </a:ln>
        </p:spPr>
      </p:pic>
      <p:sp>
        <p:nvSpPr>
          <p:cNvPr id="21" name="Oval 20">
            <a:extLst>
              <a:ext uri="{FF2B5EF4-FFF2-40B4-BE49-F238E27FC236}">
                <a16:creationId xmlns:a16="http://schemas.microsoft.com/office/drawing/2014/main" id="{82181ED7-22EC-F4DD-4695-18629E8F9CB3}"/>
              </a:ext>
            </a:extLst>
          </p:cNvPr>
          <p:cNvSpPr/>
          <p:nvPr/>
        </p:nvSpPr>
        <p:spPr>
          <a:xfrm>
            <a:off x="828122" y="3578301"/>
            <a:ext cx="752375" cy="410697"/>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986C766-6C2D-C2E4-D468-8CB2E3CA2C24}"/>
              </a:ext>
            </a:extLst>
          </p:cNvPr>
          <p:cNvCxnSpPr>
            <a:cxnSpLocks/>
            <a:stCxn id="15" idx="2"/>
          </p:cNvCxnSpPr>
          <p:nvPr/>
        </p:nvCxnSpPr>
        <p:spPr>
          <a:xfrm flipH="1">
            <a:off x="1204309" y="1662333"/>
            <a:ext cx="376188" cy="1915968"/>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11F787-CA5B-98D7-6E90-481701B43CF2}"/>
              </a:ext>
            </a:extLst>
          </p:cNvPr>
          <p:cNvSpPr txBox="1"/>
          <p:nvPr/>
        </p:nvSpPr>
        <p:spPr>
          <a:xfrm>
            <a:off x="2676590" y="1586318"/>
            <a:ext cx="3051348" cy="507831"/>
          </a:xfrm>
          <a:prstGeom prst="rect">
            <a:avLst/>
          </a:prstGeom>
          <a:noFill/>
        </p:spPr>
        <p:txBody>
          <a:bodyPr wrap="none" rtlCol="0">
            <a:spAutoFit/>
          </a:bodyPr>
          <a:lstStyle/>
          <a:p>
            <a:r>
              <a:rPr lang="en-GB" dirty="0">
                <a:solidFill>
                  <a:schemeClr val="accent6">
                    <a:lumMod val="50000"/>
                  </a:schemeClr>
                </a:solidFill>
              </a:rPr>
              <a:t>Part 1.3 How the required data transfers </a:t>
            </a:r>
            <a:br>
              <a:rPr lang="en-GB" dirty="0">
                <a:solidFill>
                  <a:schemeClr val="accent6">
                    <a:lumMod val="50000"/>
                  </a:schemeClr>
                </a:solidFill>
              </a:rPr>
            </a:br>
            <a:r>
              <a:rPr lang="en-GB" dirty="0">
                <a:solidFill>
                  <a:schemeClr val="accent6">
                    <a:lumMod val="50000"/>
                  </a:schemeClr>
                </a:solidFill>
              </a:rPr>
              <a:t>are specified and performed</a:t>
            </a:r>
          </a:p>
        </p:txBody>
      </p:sp>
      <p:sp>
        <p:nvSpPr>
          <p:cNvPr id="26" name="Oval 25">
            <a:extLst>
              <a:ext uri="{FF2B5EF4-FFF2-40B4-BE49-F238E27FC236}">
                <a16:creationId xmlns:a16="http://schemas.microsoft.com/office/drawing/2014/main" id="{B9618A48-8ED7-4642-D458-76F4DFDE00B5}"/>
              </a:ext>
            </a:extLst>
          </p:cNvPr>
          <p:cNvSpPr/>
          <p:nvPr/>
        </p:nvSpPr>
        <p:spPr>
          <a:xfrm>
            <a:off x="5038346" y="3378208"/>
            <a:ext cx="488929" cy="263683"/>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C5AE3D41-73F1-CFCB-230C-E8FE09400E7A}"/>
              </a:ext>
            </a:extLst>
          </p:cNvPr>
          <p:cNvCxnSpPr>
            <a:cxnSpLocks/>
            <a:stCxn id="25" idx="2"/>
          </p:cNvCxnSpPr>
          <p:nvPr/>
        </p:nvCxnSpPr>
        <p:spPr>
          <a:xfrm>
            <a:off x="4202264" y="2094149"/>
            <a:ext cx="798983" cy="133076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82AC899-1DC4-BA32-8219-18D471F7D75A}"/>
              </a:ext>
            </a:extLst>
          </p:cNvPr>
          <p:cNvSpPr/>
          <p:nvPr/>
        </p:nvSpPr>
        <p:spPr>
          <a:xfrm>
            <a:off x="460689" y="4086132"/>
            <a:ext cx="1126609" cy="206735"/>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1E019E9-C0F1-231E-8E3B-FA4A55876F15}"/>
              </a:ext>
            </a:extLst>
          </p:cNvPr>
          <p:cNvSpPr/>
          <p:nvPr/>
        </p:nvSpPr>
        <p:spPr>
          <a:xfrm>
            <a:off x="2374787" y="3898232"/>
            <a:ext cx="974805" cy="27913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E4429D48-84C5-7E02-8AED-F8312D95E523}"/>
              </a:ext>
            </a:extLst>
          </p:cNvPr>
          <p:cNvSpPr txBox="1"/>
          <p:nvPr/>
        </p:nvSpPr>
        <p:spPr>
          <a:xfrm>
            <a:off x="5998210" y="1586317"/>
            <a:ext cx="3249608" cy="507831"/>
          </a:xfrm>
          <a:prstGeom prst="rect">
            <a:avLst/>
          </a:prstGeom>
          <a:noFill/>
        </p:spPr>
        <p:txBody>
          <a:bodyPr wrap="none" rtlCol="0">
            <a:spAutoFit/>
          </a:bodyPr>
          <a:lstStyle/>
          <a:p>
            <a:r>
              <a:rPr lang="en-GB" dirty="0">
                <a:solidFill>
                  <a:schemeClr val="accent4">
                    <a:lumMod val="75000"/>
                  </a:schemeClr>
                </a:solidFill>
              </a:rPr>
              <a:t>Part 1.4 How the applications are deployed </a:t>
            </a:r>
            <a:br>
              <a:rPr lang="en-GB" dirty="0">
                <a:solidFill>
                  <a:schemeClr val="accent4">
                    <a:lumMod val="75000"/>
                  </a:schemeClr>
                </a:solidFill>
              </a:rPr>
            </a:br>
            <a:r>
              <a:rPr lang="en-GB" dirty="0">
                <a:solidFill>
                  <a:schemeClr val="accent4">
                    <a:lumMod val="75000"/>
                  </a:schemeClr>
                </a:solidFill>
              </a:rPr>
              <a:t>and top level workflow orchestrated</a:t>
            </a:r>
          </a:p>
        </p:txBody>
      </p:sp>
      <p:cxnSp>
        <p:nvCxnSpPr>
          <p:cNvPr id="34" name="Straight Arrow Connector 33">
            <a:extLst>
              <a:ext uri="{FF2B5EF4-FFF2-40B4-BE49-F238E27FC236}">
                <a16:creationId xmlns:a16="http://schemas.microsoft.com/office/drawing/2014/main" id="{CCBB4509-E9F7-483F-DE91-AE1B220BA5BD}"/>
              </a:ext>
            </a:extLst>
          </p:cNvPr>
          <p:cNvCxnSpPr>
            <a:cxnSpLocks/>
          </p:cNvCxnSpPr>
          <p:nvPr/>
        </p:nvCxnSpPr>
        <p:spPr>
          <a:xfrm flipH="1">
            <a:off x="5887203" y="2068420"/>
            <a:ext cx="1488880" cy="163643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4C6195FA-0353-2EFF-3CAB-801B85A1F0BF}"/>
              </a:ext>
            </a:extLst>
          </p:cNvPr>
          <p:cNvSpPr/>
          <p:nvPr/>
        </p:nvSpPr>
        <p:spPr>
          <a:xfrm>
            <a:off x="5308122" y="3634911"/>
            <a:ext cx="579081" cy="10586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ounded Rectangle 40">
            <a:extLst>
              <a:ext uri="{FF2B5EF4-FFF2-40B4-BE49-F238E27FC236}">
                <a16:creationId xmlns:a16="http://schemas.microsoft.com/office/drawing/2014/main" id="{3CBD56F3-EBC3-88F5-1550-44EA89BB8415}"/>
              </a:ext>
            </a:extLst>
          </p:cNvPr>
          <p:cNvSpPr/>
          <p:nvPr/>
        </p:nvSpPr>
        <p:spPr>
          <a:xfrm>
            <a:off x="6648644" y="3773374"/>
            <a:ext cx="1334298" cy="910308"/>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Arrow Connector 42">
            <a:extLst>
              <a:ext uri="{FF2B5EF4-FFF2-40B4-BE49-F238E27FC236}">
                <a16:creationId xmlns:a16="http://schemas.microsoft.com/office/drawing/2014/main" id="{E2777963-27E9-F823-773F-0EC0C42F9A54}"/>
              </a:ext>
            </a:extLst>
          </p:cNvPr>
          <p:cNvCxnSpPr>
            <a:cxnSpLocks/>
          </p:cNvCxnSpPr>
          <p:nvPr/>
        </p:nvCxnSpPr>
        <p:spPr>
          <a:xfrm flipH="1">
            <a:off x="7315793" y="2068420"/>
            <a:ext cx="60290" cy="1715229"/>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33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ppt_x"/>
                                          </p:val>
                                        </p:tav>
                                        <p:tav tm="100000">
                                          <p:val>
                                            <p:strVal val="#ppt_x"/>
                                          </p:val>
                                        </p:tav>
                                      </p:tavLst>
                                    </p:anim>
                                    <p:anim calcmode="lin" valueType="num">
                                      <p:cBhvr additive="base">
                                        <p:cTn id="62" dur="500" fill="hold"/>
                                        <p:tgtEl>
                                          <p:spTgt spid="4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ppt_x"/>
                                          </p:val>
                                        </p:tav>
                                        <p:tav tm="100000">
                                          <p:val>
                                            <p:strVal val="#ppt_x"/>
                                          </p:val>
                                        </p:tav>
                                      </p:tavLst>
                                    </p:anim>
                                    <p:anim calcmode="lin" valueType="num">
                                      <p:cBhvr additive="base">
                                        <p:cTn id="70" dur="500" fill="hold"/>
                                        <p:tgtEl>
                                          <p:spTgt spid="40"/>
                                        </p:tgtEl>
                                        <p:attrNameLst>
                                          <p:attrName>ppt_y</p:attrName>
                                        </p:attrNameLst>
                                      </p:cBhvr>
                                      <p:tavLst>
                                        <p:tav tm="0">
                                          <p:val>
                                            <p:strVal val="1+#ppt_h/2"/>
                                          </p:val>
                                        </p:tav>
                                        <p:tav tm="100000">
                                          <p:val>
                                            <p:strVal val="#ppt_y"/>
                                          </p:val>
                                        </p:tav>
                                      </p:tavLst>
                                    </p:anim>
                                  </p:childTnLst>
                                </p:cTn>
                              </p:par>
                              <p:par>
                                <p:cTn id="71" presetID="2" presetClass="entr" presetSubtype="4" fill="hold" grpId="1"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ppt_x"/>
                                          </p:val>
                                        </p:tav>
                                        <p:tav tm="100000">
                                          <p:val>
                                            <p:strVal val="#ppt_x"/>
                                          </p:val>
                                        </p:tav>
                                      </p:tavLst>
                                    </p:anim>
                                    <p:anim calcmode="lin" valueType="num">
                                      <p:cBhvr additive="base">
                                        <p:cTn id="7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5" grpId="0"/>
      <p:bldP spid="21" grpId="0" animBg="1"/>
      <p:bldP spid="25" grpId="0"/>
      <p:bldP spid="26" grpId="0" animBg="1"/>
      <p:bldP spid="30" grpId="0" animBg="1"/>
      <p:bldP spid="31" grpId="0" animBg="1"/>
      <p:bldP spid="32" grpId="1"/>
      <p:bldP spid="40"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2730-1DD5-7E5B-5538-3B941E21E1DE}"/>
              </a:ext>
            </a:extLst>
          </p:cNvPr>
          <p:cNvSpPr>
            <a:spLocks noGrp="1"/>
          </p:cNvSpPr>
          <p:nvPr>
            <p:ph type="title"/>
          </p:nvPr>
        </p:nvSpPr>
        <p:spPr>
          <a:xfrm>
            <a:off x="449578" y="224709"/>
            <a:ext cx="7000375" cy="434026"/>
          </a:xfrm>
        </p:spPr>
        <p:txBody>
          <a:bodyPr>
            <a:normAutofit fontScale="90000"/>
          </a:bodyPr>
          <a:lstStyle/>
          <a:p>
            <a:r>
              <a:rPr lang="en-GB" dirty="0"/>
              <a:t>Tutorial focus (II): HPC Workflows as a Service methodology</a:t>
            </a:r>
          </a:p>
        </p:txBody>
      </p:sp>
      <p:pic>
        <p:nvPicPr>
          <p:cNvPr id="4" name="Picture 3">
            <a:extLst>
              <a:ext uri="{FF2B5EF4-FFF2-40B4-BE49-F238E27FC236}">
                <a16:creationId xmlns:a16="http://schemas.microsoft.com/office/drawing/2014/main" id="{CDFBE42B-7274-D463-A66A-562718010764}"/>
              </a:ext>
            </a:extLst>
          </p:cNvPr>
          <p:cNvPicPr>
            <a:picLocks noChangeAspect="1"/>
          </p:cNvPicPr>
          <p:nvPr/>
        </p:nvPicPr>
        <p:blipFill>
          <a:blip r:embed="rId2"/>
          <a:stretch>
            <a:fillRect/>
          </a:stretch>
        </p:blipFill>
        <p:spPr>
          <a:xfrm>
            <a:off x="4562192" y="2232206"/>
            <a:ext cx="4482444" cy="2520000"/>
          </a:xfrm>
          <a:prstGeom prst="rect">
            <a:avLst/>
          </a:prstGeom>
          <a:ln>
            <a:solidFill>
              <a:schemeClr val="bg2">
                <a:lumMod val="75000"/>
              </a:schemeClr>
            </a:solidFill>
          </a:ln>
        </p:spPr>
      </p:pic>
      <p:sp>
        <p:nvSpPr>
          <p:cNvPr id="7" name="Oval 6">
            <a:extLst>
              <a:ext uri="{FF2B5EF4-FFF2-40B4-BE49-F238E27FC236}">
                <a16:creationId xmlns:a16="http://schemas.microsoft.com/office/drawing/2014/main" id="{17BD177C-0320-DEBA-7DBA-4F9BB1402789}"/>
              </a:ext>
            </a:extLst>
          </p:cNvPr>
          <p:cNvSpPr/>
          <p:nvPr/>
        </p:nvSpPr>
        <p:spPr>
          <a:xfrm>
            <a:off x="6926877" y="2643447"/>
            <a:ext cx="620017" cy="454217"/>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EFF9FA6-4FEC-7FA0-C73E-C8DCA4F8396C}"/>
              </a:ext>
            </a:extLst>
          </p:cNvPr>
          <p:cNvSpPr txBox="1"/>
          <p:nvPr/>
        </p:nvSpPr>
        <p:spPr>
          <a:xfrm>
            <a:off x="6014329" y="978174"/>
            <a:ext cx="2680093" cy="507831"/>
          </a:xfrm>
          <a:prstGeom prst="rect">
            <a:avLst/>
          </a:prstGeom>
          <a:noFill/>
        </p:spPr>
        <p:txBody>
          <a:bodyPr wrap="none" rtlCol="0">
            <a:spAutoFit/>
          </a:bodyPr>
          <a:lstStyle/>
          <a:p>
            <a:r>
              <a:rPr lang="en-GB" dirty="0">
                <a:solidFill>
                  <a:schemeClr val="accent4">
                    <a:lumMod val="75000"/>
                  </a:schemeClr>
                </a:solidFill>
              </a:rPr>
              <a:t>Part 2.3 How to deploy applications</a:t>
            </a:r>
            <a:br>
              <a:rPr lang="en-GB" dirty="0">
                <a:solidFill>
                  <a:schemeClr val="accent4">
                    <a:lumMod val="75000"/>
                  </a:schemeClr>
                </a:solidFill>
              </a:rPr>
            </a:br>
            <a:r>
              <a:rPr lang="en-GB" dirty="0">
                <a:solidFill>
                  <a:schemeClr val="accent4">
                    <a:lumMod val="75000"/>
                  </a:schemeClr>
                </a:solidFill>
              </a:rPr>
              <a:t>with Alien4Cloud</a:t>
            </a:r>
          </a:p>
        </p:txBody>
      </p:sp>
      <p:cxnSp>
        <p:nvCxnSpPr>
          <p:cNvPr id="14" name="Straight Arrow Connector 13">
            <a:extLst>
              <a:ext uri="{FF2B5EF4-FFF2-40B4-BE49-F238E27FC236}">
                <a16:creationId xmlns:a16="http://schemas.microsoft.com/office/drawing/2014/main" id="{00828E94-2DF4-D4E6-E6A8-D3CBA992AD39}"/>
              </a:ext>
            </a:extLst>
          </p:cNvPr>
          <p:cNvCxnSpPr>
            <a:cxnSpLocks/>
            <a:stCxn id="10" idx="2"/>
            <a:endCxn id="7" idx="0"/>
          </p:cNvCxnSpPr>
          <p:nvPr/>
        </p:nvCxnSpPr>
        <p:spPr>
          <a:xfrm flipH="1">
            <a:off x="7236886" y="1486005"/>
            <a:ext cx="117490" cy="1157442"/>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E71862-EE32-FF89-B340-EF29F8A0D366}"/>
              </a:ext>
            </a:extLst>
          </p:cNvPr>
          <p:cNvSpPr txBox="1"/>
          <p:nvPr/>
        </p:nvSpPr>
        <p:spPr>
          <a:xfrm>
            <a:off x="449578" y="1154502"/>
            <a:ext cx="1718868" cy="507831"/>
          </a:xfrm>
          <a:prstGeom prst="rect">
            <a:avLst/>
          </a:prstGeom>
          <a:noFill/>
        </p:spPr>
        <p:txBody>
          <a:bodyPr wrap="none" rtlCol="0">
            <a:spAutoFit/>
          </a:bodyPr>
          <a:lstStyle/>
          <a:p>
            <a:r>
              <a:rPr lang="en-GB" dirty="0">
                <a:solidFill>
                  <a:schemeClr val="accent2">
                    <a:lumMod val="50000"/>
                  </a:schemeClr>
                </a:solidFill>
              </a:rPr>
              <a:t>Part 2.1 How to built </a:t>
            </a:r>
            <a:br>
              <a:rPr lang="en-GB" dirty="0">
                <a:solidFill>
                  <a:schemeClr val="accent2">
                    <a:lumMod val="50000"/>
                  </a:schemeClr>
                </a:solidFill>
              </a:rPr>
            </a:br>
            <a:r>
              <a:rPr lang="en-GB" dirty="0">
                <a:solidFill>
                  <a:schemeClr val="accent2">
                    <a:lumMod val="50000"/>
                  </a:schemeClr>
                </a:solidFill>
              </a:rPr>
              <a:t>HPC Ready containers</a:t>
            </a:r>
          </a:p>
        </p:txBody>
      </p:sp>
      <p:pic>
        <p:nvPicPr>
          <p:cNvPr id="17" name="Picture 16">
            <a:extLst>
              <a:ext uri="{FF2B5EF4-FFF2-40B4-BE49-F238E27FC236}">
                <a16:creationId xmlns:a16="http://schemas.microsoft.com/office/drawing/2014/main" id="{5BD6553B-0178-BCA6-16A7-E8F96C7C812B}"/>
              </a:ext>
            </a:extLst>
          </p:cNvPr>
          <p:cNvPicPr>
            <a:picLocks noChangeAspect="1"/>
          </p:cNvPicPr>
          <p:nvPr/>
        </p:nvPicPr>
        <p:blipFill>
          <a:blip r:embed="rId3"/>
          <a:stretch>
            <a:fillRect/>
          </a:stretch>
        </p:blipFill>
        <p:spPr>
          <a:xfrm>
            <a:off x="92000" y="2232206"/>
            <a:ext cx="4480000" cy="2520000"/>
          </a:xfrm>
          <a:prstGeom prst="rect">
            <a:avLst/>
          </a:prstGeom>
          <a:ln>
            <a:solidFill>
              <a:schemeClr val="bg2">
                <a:lumMod val="75000"/>
              </a:schemeClr>
            </a:solidFill>
          </a:ln>
        </p:spPr>
      </p:pic>
      <p:sp>
        <p:nvSpPr>
          <p:cNvPr id="21" name="Oval 20">
            <a:extLst>
              <a:ext uri="{FF2B5EF4-FFF2-40B4-BE49-F238E27FC236}">
                <a16:creationId xmlns:a16="http://schemas.microsoft.com/office/drawing/2014/main" id="{82181ED7-22EC-F4DD-4695-18629E8F9CB3}"/>
              </a:ext>
            </a:extLst>
          </p:cNvPr>
          <p:cNvSpPr/>
          <p:nvPr/>
        </p:nvSpPr>
        <p:spPr>
          <a:xfrm>
            <a:off x="828122" y="3578301"/>
            <a:ext cx="752375" cy="410697"/>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F986C766-6C2D-C2E4-D468-8CB2E3CA2C24}"/>
              </a:ext>
            </a:extLst>
          </p:cNvPr>
          <p:cNvCxnSpPr>
            <a:cxnSpLocks/>
            <a:stCxn id="15" idx="2"/>
          </p:cNvCxnSpPr>
          <p:nvPr/>
        </p:nvCxnSpPr>
        <p:spPr>
          <a:xfrm flipH="1">
            <a:off x="1204309" y="1662333"/>
            <a:ext cx="104703" cy="1915968"/>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11F787-CA5B-98D7-6E90-481701B43CF2}"/>
              </a:ext>
            </a:extLst>
          </p:cNvPr>
          <p:cNvSpPr txBox="1"/>
          <p:nvPr/>
        </p:nvSpPr>
        <p:spPr>
          <a:xfrm>
            <a:off x="2676590" y="1586318"/>
            <a:ext cx="2705164" cy="300082"/>
          </a:xfrm>
          <a:prstGeom prst="rect">
            <a:avLst/>
          </a:prstGeom>
          <a:noFill/>
        </p:spPr>
        <p:txBody>
          <a:bodyPr wrap="none" rtlCol="0">
            <a:spAutoFit/>
          </a:bodyPr>
          <a:lstStyle/>
          <a:p>
            <a:r>
              <a:rPr lang="en-GB" dirty="0">
                <a:solidFill>
                  <a:schemeClr val="accent6">
                    <a:lumMod val="50000"/>
                  </a:schemeClr>
                </a:solidFill>
              </a:rPr>
              <a:t>Part 2.2 How to move data with DLS</a:t>
            </a:r>
          </a:p>
        </p:txBody>
      </p:sp>
      <p:sp>
        <p:nvSpPr>
          <p:cNvPr id="26" name="Oval 25">
            <a:extLst>
              <a:ext uri="{FF2B5EF4-FFF2-40B4-BE49-F238E27FC236}">
                <a16:creationId xmlns:a16="http://schemas.microsoft.com/office/drawing/2014/main" id="{B9618A48-8ED7-4642-D458-76F4DFDE00B5}"/>
              </a:ext>
            </a:extLst>
          </p:cNvPr>
          <p:cNvSpPr/>
          <p:nvPr/>
        </p:nvSpPr>
        <p:spPr>
          <a:xfrm>
            <a:off x="5012089" y="3303811"/>
            <a:ext cx="488929" cy="410697"/>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C5AE3D41-73F1-CFCB-230C-E8FE09400E7A}"/>
              </a:ext>
            </a:extLst>
          </p:cNvPr>
          <p:cNvCxnSpPr>
            <a:cxnSpLocks/>
            <a:stCxn id="25" idx="2"/>
          </p:cNvCxnSpPr>
          <p:nvPr/>
        </p:nvCxnSpPr>
        <p:spPr>
          <a:xfrm>
            <a:off x="4029172" y="1886400"/>
            <a:ext cx="972075" cy="1538514"/>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1E019E9-C0F1-231E-8E3B-FA4A55876F15}"/>
              </a:ext>
            </a:extLst>
          </p:cNvPr>
          <p:cNvSpPr/>
          <p:nvPr/>
        </p:nvSpPr>
        <p:spPr>
          <a:xfrm>
            <a:off x="2374787" y="3898232"/>
            <a:ext cx="974805" cy="27913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Arrow Connector 2">
            <a:extLst>
              <a:ext uri="{FF2B5EF4-FFF2-40B4-BE49-F238E27FC236}">
                <a16:creationId xmlns:a16="http://schemas.microsoft.com/office/drawing/2014/main" id="{9E14849B-2E5A-420E-FC40-582C6A4A143C}"/>
              </a:ext>
            </a:extLst>
          </p:cNvPr>
          <p:cNvCxnSpPr>
            <a:cxnSpLocks/>
            <a:endCxn id="31" idx="0"/>
          </p:cNvCxnSpPr>
          <p:nvPr/>
        </p:nvCxnSpPr>
        <p:spPr>
          <a:xfrm flipH="1">
            <a:off x="2862190" y="1886400"/>
            <a:ext cx="1028166" cy="20118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06A9DD9-6C32-B3BD-1209-71C5A95F189E}"/>
              </a:ext>
            </a:extLst>
          </p:cNvPr>
          <p:cNvSpPr/>
          <p:nvPr/>
        </p:nvSpPr>
        <p:spPr>
          <a:xfrm>
            <a:off x="1566779" y="3692308"/>
            <a:ext cx="620017" cy="593380"/>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052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5" grpId="0"/>
      <p:bldP spid="21" grpId="0" animBg="1"/>
      <p:bldP spid="25" grpId="0"/>
      <p:bldP spid="26" grpId="0" animBg="1"/>
      <p:bldP spid="31"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762488" y="230234"/>
            <a:ext cx="6568350" cy="434026"/>
          </a:xfrm>
        </p:spPr>
        <p:txBody>
          <a:bodyPr/>
          <a:lstStyle/>
          <a:p>
            <a:r>
              <a:rPr lang="es-ES" dirty="0"/>
              <a:t>Project </a:t>
            </a:r>
            <a:r>
              <a:rPr lang="en-US" dirty="0"/>
              <a:t>partners</a:t>
            </a:r>
          </a:p>
        </p:txBody>
      </p:sp>
      <p:pic>
        <p:nvPicPr>
          <p:cNvPr id="5" name="Content Placeholder 4"/>
          <p:cNvPicPr>
            <a:picLocks noGrp="1" noChangeAspect="1"/>
          </p:cNvPicPr>
          <p:nvPr>
            <p:ph idx="1"/>
          </p:nvPr>
        </p:nvPicPr>
        <p:blipFill>
          <a:blip r:embed="rId3"/>
          <a:stretch>
            <a:fillRect/>
          </a:stretch>
        </p:blipFill>
        <p:spPr>
          <a:xfrm>
            <a:off x="1543608" y="992327"/>
            <a:ext cx="6044336" cy="3559102"/>
          </a:xfrm>
          <a:prstGeom prst="rect">
            <a:avLst/>
          </a:prstGeom>
        </p:spPr>
      </p:pic>
    </p:spTree>
    <p:extLst>
      <p:ext uri="{BB962C8B-B14F-4D97-AF65-F5344CB8AC3E}">
        <p14:creationId xmlns:p14="http://schemas.microsoft.com/office/powerpoint/2010/main" val="296428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DEADA2-61CD-1533-0FFC-DD0B9F5CBB39}"/>
              </a:ext>
            </a:extLst>
          </p:cNvPr>
          <p:cNvSpPr>
            <a:spLocks noGrp="1"/>
          </p:cNvSpPr>
          <p:nvPr>
            <p:ph type="title"/>
          </p:nvPr>
        </p:nvSpPr>
        <p:spPr/>
        <p:txBody>
          <a:bodyPr/>
          <a:lstStyle/>
          <a:p>
            <a:r>
              <a:rPr lang="en-GB" dirty="0"/>
              <a:t>Part 1.1: Integrating different computations in </a:t>
            </a:r>
            <a:r>
              <a:rPr lang="en-GB" dirty="0" err="1"/>
              <a:t>PyCOMPSs</a:t>
            </a:r>
            <a:endParaRPr lang="en-GB" dirty="0"/>
          </a:p>
        </p:txBody>
      </p:sp>
    </p:spTree>
    <p:extLst>
      <p:ext uri="{BB962C8B-B14F-4D97-AF65-F5344CB8AC3E}">
        <p14:creationId xmlns:p14="http://schemas.microsoft.com/office/powerpoint/2010/main" val="1332693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sz="3000" dirty="0"/>
              <a:t>Main element: Workflows in </a:t>
            </a:r>
            <a:r>
              <a:rPr lang="en-GB" sz="3000" dirty="0" err="1"/>
              <a:t>PyCOMPSs</a:t>
            </a:r>
            <a:endParaRPr lang="en-GB" sz="3000" dirty="0"/>
          </a:p>
        </p:txBody>
      </p:sp>
      <p:sp>
        <p:nvSpPr>
          <p:cNvPr id="3" name="Marcador de contenido 2"/>
          <p:cNvSpPr>
            <a:spLocks noGrp="1"/>
          </p:cNvSpPr>
          <p:nvPr>
            <p:ph idx="1"/>
          </p:nvPr>
        </p:nvSpPr>
        <p:spPr/>
        <p:txBody>
          <a:bodyPr>
            <a:normAutofit fontScale="77500" lnSpcReduction="20000"/>
          </a:bodyPr>
          <a:lstStyle/>
          <a:p>
            <a:r>
              <a:rPr lang="en-GB" dirty="0"/>
              <a:t>Sequential programming, parallel execution</a:t>
            </a:r>
          </a:p>
          <a:p>
            <a:r>
              <a:rPr lang="en-GB" dirty="0"/>
              <a:t>General purpose programming language + annotations/hints</a:t>
            </a:r>
          </a:p>
          <a:p>
            <a:pPr lvl="1"/>
            <a:r>
              <a:rPr lang="en-GB" dirty="0"/>
              <a:t>To identify tasks and directionality of data</a:t>
            </a:r>
          </a:p>
          <a:p>
            <a:r>
              <a:rPr lang="en-GB" dirty="0"/>
              <a:t>Builds a task graph at runtime that express potential concurrency</a:t>
            </a:r>
          </a:p>
          <a:p>
            <a:r>
              <a:rPr lang="en-GB" dirty="0"/>
              <a:t>Tasks can be sequential and parallel (threaded or MPI) </a:t>
            </a:r>
          </a:p>
          <a:p>
            <a:r>
              <a:rPr lang="en-GB" dirty="0"/>
              <a:t>Offers to applications the illusion of a shared memory in a </a:t>
            </a:r>
            <a:br>
              <a:rPr lang="en-GB" dirty="0"/>
            </a:br>
            <a:r>
              <a:rPr lang="en-GB" dirty="0"/>
              <a:t>distributed system</a:t>
            </a:r>
          </a:p>
          <a:p>
            <a:pPr lvl="1"/>
            <a:r>
              <a:rPr lang="en-GB" dirty="0"/>
              <a:t>The application can address larger data</a:t>
            </a:r>
            <a:br>
              <a:rPr lang="en-GB" dirty="0"/>
            </a:br>
            <a:r>
              <a:rPr lang="en-GB" dirty="0"/>
              <a:t>than storage space: support for Big Data apps</a:t>
            </a:r>
          </a:p>
          <a:p>
            <a:pPr lvl="1"/>
            <a:r>
              <a:rPr lang="en-GB" dirty="0"/>
              <a:t>Support for persistent storage</a:t>
            </a:r>
          </a:p>
          <a:p>
            <a:r>
              <a:rPr lang="en-GB" dirty="0"/>
              <a:t>Agnostic of computing </a:t>
            </a:r>
            <a:br>
              <a:rPr lang="en-GB" dirty="0"/>
            </a:br>
            <a:r>
              <a:rPr lang="en-GB" dirty="0"/>
              <a:t>platform</a:t>
            </a:r>
          </a:p>
          <a:p>
            <a:pPr lvl="1"/>
            <a:r>
              <a:rPr lang="en-GB" dirty="0"/>
              <a:t>Enabled by the runtime </a:t>
            </a:r>
            <a:br>
              <a:rPr lang="en-GB" dirty="0"/>
            </a:br>
            <a:r>
              <a:rPr lang="en-GB" dirty="0"/>
              <a:t>for clusters, clouds and </a:t>
            </a:r>
            <a:br>
              <a:rPr lang="en-GB" dirty="0"/>
            </a:br>
            <a:r>
              <a:rPr lang="en-GB" dirty="0"/>
              <a:t>container managed clusters </a:t>
            </a:r>
          </a:p>
          <a:p>
            <a:endParaRPr lang="en-GB" dirty="0"/>
          </a:p>
        </p:txBody>
      </p:sp>
      <p:sp>
        <p:nvSpPr>
          <p:cNvPr id="6" name="Slide Number Placeholder 5"/>
          <p:cNvSpPr>
            <a:spLocks noGrp="1"/>
          </p:cNvSpPr>
          <p:nvPr>
            <p:ph type="sldNum" sz="quarter" idx="4294967295"/>
          </p:nvPr>
        </p:nvSpPr>
        <p:spPr>
          <a:xfrm>
            <a:off x="8629650" y="4768850"/>
            <a:ext cx="514350" cy="309563"/>
          </a:xfrm>
        </p:spPr>
        <p:txBody>
          <a:bodyPr/>
          <a:lstStyle/>
          <a:p>
            <a:pPr>
              <a:defRPr/>
            </a:pPr>
            <a:fld id="{507E71EA-063B-44B1-AD35-92A155656681}" type="slidenum">
              <a:rPr lang="es-ES" altLang="en-US" smtClean="0"/>
              <a:pPr>
                <a:defRPr/>
              </a:pPr>
              <a:t>15</a:t>
            </a:fld>
            <a:endParaRPr lang="es-ES" altLang="en-US"/>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953" y="3162128"/>
            <a:ext cx="3856872" cy="158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D4EF0B90-9B13-BD41-8D91-79D1EFD95C27}"/>
              </a:ext>
            </a:extLst>
          </p:cNvPr>
          <p:cNvPicPr>
            <a:picLocks noChangeAspect="1"/>
          </p:cNvPicPr>
          <p:nvPr/>
        </p:nvPicPr>
        <p:blipFill>
          <a:blip r:embed="rId3"/>
          <a:stretch>
            <a:fillRect/>
          </a:stretch>
        </p:blipFill>
        <p:spPr>
          <a:xfrm>
            <a:off x="7510756" y="143930"/>
            <a:ext cx="1633244" cy="537610"/>
          </a:xfrm>
          <a:prstGeom prst="rect">
            <a:avLst/>
          </a:prstGeom>
        </p:spPr>
      </p:pic>
      <p:pic>
        <p:nvPicPr>
          <p:cNvPr id="3074" name="Picture 2">
            <a:extLst>
              <a:ext uri="{FF2B5EF4-FFF2-40B4-BE49-F238E27FC236}">
                <a16:creationId xmlns:a16="http://schemas.microsoft.com/office/drawing/2014/main" id="{7BB527A1-76B1-1D4D-ACFF-59D59E2E3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060" y="4428545"/>
            <a:ext cx="2220685" cy="54696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5">
            <a:extLst>
              <a:ext uri="{FF2B5EF4-FFF2-40B4-BE49-F238E27FC236}">
                <a16:creationId xmlns:a16="http://schemas.microsoft.com/office/drawing/2014/main" id="{5F03DCD6-8E35-E365-1ECA-7F9266947716}"/>
              </a:ext>
            </a:extLst>
          </p:cNvPr>
          <p:cNvSpPr txBox="1"/>
          <p:nvPr/>
        </p:nvSpPr>
        <p:spPr>
          <a:xfrm>
            <a:off x="5934895" y="2144854"/>
            <a:ext cx="3151720"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600" b="1" dirty="0">
                <a:solidFill>
                  <a:srgbClr val="000000"/>
                </a:solidFill>
                <a:latin typeface="Courier" charset="0"/>
                <a:ea typeface="Courier" charset="0"/>
                <a:cs typeface="Courier" charset="0"/>
              </a:rPr>
              <a:t>@task</a:t>
            </a:r>
            <a:r>
              <a:rPr lang="en-US" sz="1600" dirty="0">
                <a:solidFill>
                  <a:srgbClr val="000000"/>
                </a:solidFill>
                <a:latin typeface="Courier" charset="0"/>
                <a:ea typeface="Courier" charset="0"/>
                <a:cs typeface="Courier" charset="0"/>
              </a:rPr>
              <a:t>(c=INOUT)</a:t>
            </a:r>
          </a:p>
          <a:p>
            <a:r>
              <a:rPr lang="en-US" sz="1600" dirty="0">
                <a:solidFill>
                  <a:srgbClr val="000000"/>
                </a:solidFill>
                <a:latin typeface="Courier" charset="0"/>
                <a:ea typeface="Courier" charset="0"/>
                <a:cs typeface="Courier" charset="0"/>
              </a:rPr>
              <a:t>def multiply(a, b, c):</a:t>
            </a:r>
          </a:p>
          <a:p>
            <a:r>
              <a:rPr lang="en-US" sz="1600" dirty="0">
                <a:solidFill>
                  <a:srgbClr val="000000"/>
                </a:solidFill>
                <a:latin typeface="Courier" charset="0"/>
                <a:ea typeface="Courier" charset="0"/>
                <a:cs typeface="Courier" charset="0"/>
              </a:rPr>
              <a:t>	c += a*b</a:t>
            </a:r>
          </a:p>
        </p:txBody>
      </p:sp>
    </p:spTree>
    <p:extLst>
      <p:ext uri="{BB962C8B-B14F-4D97-AF65-F5344CB8AC3E}">
        <p14:creationId xmlns:p14="http://schemas.microsoft.com/office/powerpoint/2010/main" val="1558535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PyCOMPSs</a:t>
            </a:r>
            <a:r>
              <a:rPr lang="en-US" dirty="0"/>
              <a:t> syntax</a:t>
            </a:r>
          </a:p>
        </p:txBody>
      </p:sp>
      <p:sp>
        <p:nvSpPr>
          <p:cNvPr id="4" name="2 Marcador de contenido"/>
          <p:cNvSpPr>
            <a:spLocks noGrp="1"/>
          </p:cNvSpPr>
          <p:nvPr>
            <p:ph idx="1"/>
          </p:nvPr>
        </p:nvSpPr>
        <p:spPr/>
        <p:txBody>
          <a:bodyPr>
            <a:noAutofit/>
          </a:bodyPr>
          <a:lstStyle/>
          <a:p>
            <a:pPr>
              <a:defRPr/>
            </a:pPr>
            <a:r>
              <a:rPr lang="en-US" dirty="0"/>
              <a:t>Use of </a:t>
            </a:r>
            <a:r>
              <a:rPr lang="en-US" b="1" dirty="0"/>
              <a:t>decorators</a:t>
            </a:r>
            <a:r>
              <a:rPr lang="en-US" dirty="0"/>
              <a:t> to annotate tasks and to indicate</a:t>
            </a:r>
            <a:br>
              <a:rPr lang="en-US" dirty="0"/>
            </a:br>
            <a:r>
              <a:rPr lang="en-US" dirty="0"/>
              <a:t>arguments directionality</a:t>
            </a:r>
            <a:endParaRPr lang="en-GB" dirty="0"/>
          </a:p>
          <a:p>
            <a:pPr>
              <a:defRPr/>
            </a:pPr>
            <a:r>
              <a:rPr lang="en-GB" dirty="0"/>
              <a:t>Small API for data synchronization</a:t>
            </a:r>
          </a:p>
          <a:p>
            <a:pPr>
              <a:defRPr/>
            </a:pPr>
            <a:endParaRPr lang="en-GB" sz="1500" dirty="0"/>
          </a:p>
        </p:txBody>
      </p:sp>
      <p:sp>
        <p:nvSpPr>
          <p:cNvPr id="13" name="Slide Number Placeholder 12"/>
          <p:cNvSpPr>
            <a:spLocks noGrp="1"/>
          </p:cNvSpPr>
          <p:nvPr>
            <p:ph type="sldNum" sz="quarter" idx="4294967295"/>
          </p:nvPr>
        </p:nvSpPr>
        <p:spPr>
          <a:xfrm>
            <a:off x="8758238" y="4768850"/>
            <a:ext cx="385762" cy="309563"/>
          </a:xfrm>
          <a:prstGeom prst="rect">
            <a:avLst/>
          </a:prstGeom>
        </p:spPr>
        <p:txBody>
          <a:bodyPr/>
          <a:lstStyle/>
          <a:p>
            <a:pPr>
              <a:defRPr/>
            </a:pPr>
            <a:fld id="{507E71EA-063B-44B1-AD35-92A155656681}" type="slidenum">
              <a:rPr lang="es-ES" altLang="en-US" smtClean="0"/>
              <a:pPr>
                <a:defRPr/>
              </a:pPr>
              <a:t>16</a:t>
            </a:fld>
            <a:endParaRPr lang="es-ES" altLang="en-US"/>
          </a:p>
        </p:txBody>
      </p:sp>
      <p:sp>
        <p:nvSpPr>
          <p:cNvPr id="6" name="Text Box 3"/>
          <p:cNvSpPr txBox="1">
            <a:spLocks noChangeArrowheads="1"/>
          </p:cNvSpPr>
          <p:nvPr/>
        </p:nvSpPr>
        <p:spPr bwMode="auto">
          <a:xfrm>
            <a:off x="6678234" y="3030756"/>
            <a:ext cx="1182695" cy="2430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7466" tIns="24683" rIns="47466" bIns="24683">
            <a:spAutoFit/>
          </a:bodyPr>
          <a:lstStyle>
            <a:lvl1pPr eaLnBrk="0" hangingPunct="0">
              <a:spcBef>
                <a:spcPct val="20000"/>
              </a:spcBef>
              <a:buBlip>
                <a:blip r:embed="rId3"/>
              </a:buBlip>
              <a:defRPr sz="2400">
                <a:solidFill>
                  <a:srgbClr val="004990"/>
                </a:solidFill>
                <a:latin typeface="Arial" pitchFamily="34" charset="0"/>
                <a:ea typeface="ＭＳ Ｐゴシック" pitchFamily="34" charset="-128"/>
              </a:defRPr>
            </a:lvl1pPr>
            <a:lvl2pPr marL="742950" indent="-285750" eaLnBrk="0" hangingPunct="0">
              <a:spcBef>
                <a:spcPct val="20000"/>
              </a:spcBef>
              <a:buFont typeface="Arial" pitchFamily="34" charset="0"/>
              <a:buChar char="–"/>
              <a:defRPr sz="2000">
                <a:solidFill>
                  <a:srgbClr val="004990"/>
                </a:solidFill>
                <a:latin typeface="Arial" pitchFamily="34" charset="0"/>
                <a:ea typeface="ＭＳ Ｐゴシック" pitchFamily="34" charset="-128"/>
              </a:defRPr>
            </a:lvl2pPr>
            <a:lvl3pPr marL="1143000" indent="-228600" eaLnBrk="0" hangingPunct="0">
              <a:spcBef>
                <a:spcPct val="20000"/>
              </a:spcBef>
              <a:buFont typeface="Arial" pitchFamily="34" charset="0"/>
              <a:buChar char="•"/>
              <a:defRPr>
                <a:solidFill>
                  <a:srgbClr val="004990"/>
                </a:solidFill>
                <a:latin typeface="Arial" pitchFamily="34" charset="0"/>
                <a:ea typeface="ＭＳ Ｐゴシック" pitchFamily="34" charset="-128"/>
              </a:defRPr>
            </a:lvl3pPr>
            <a:lvl4pPr marL="16002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4pPr>
            <a:lvl5pPr marL="20574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9pPr>
          </a:lstStyle>
          <a:p>
            <a:pPr eaLnBrk="1" fontAlgn="base" hangingPunct="1">
              <a:lnSpc>
                <a:spcPct val="93000"/>
              </a:lnSpc>
              <a:spcBef>
                <a:spcPct val="0"/>
              </a:spcBef>
              <a:spcAft>
                <a:spcPct val="0"/>
              </a:spcAft>
              <a:buClr>
                <a:srgbClr val="000000"/>
              </a:buClr>
              <a:buFont typeface="Gill Sans" charset="0"/>
              <a:buNone/>
            </a:pPr>
            <a:r>
              <a:rPr lang="en-GB" altLang="en-US" sz="1350">
                <a:solidFill>
                  <a:srgbClr val="000000"/>
                </a:solidFill>
              </a:rPr>
              <a:t>Main Program</a:t>
            </a:r>
          </a:p>
        </p:txBody>
      </p:sp>
      <p:sp>
        <p:nvSpPr>
          <p:cNvPr id="11" name="Text Box 3"/>
          <p:cNvSpPr txBox="1">
            <a:spLocks noChangeArrowheads="1"/>
          </p:cNvSpPr>
          <p:nvPr/>
        </p:nvSpPr>
        <p:spPr bwMode="auto">
          <a:xfrm>
            <a:off x="1377752" y="2193708"/>
            <a:ext cx="1278940" cy="2430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7466" tIns="24683" rIns="47466" bIns="24683">
            <a:spAutoFit/>
          </a:bodyPr>
          <a:lstStyle>
            <a:lvl1pPr eaLnBrk="0" hangingPunct="0">
              <a:spcBef>
                <a:spcPct val="20000"/>
              </a:spcBef>
              <a:buBlip>
                <a:blip r:embed="rId3"/>
              </a:buBlip>
              <a:defRPr sz="2400">
                <a:solidFill>
                  <a:srgbClr val="004990"/>
                </a:solidFill>
                <a:latin typeface="Arial" pitchFamily="34" charset="0"/>
                <a:ea typeface="ＭＳ Ｐゴシック" pitchFamily="34" charset="-128"/>
              </a:defRPr>
            </a:lvl1pPr>
            <a:lvl2pPr marL="742950" indent="-285750" eaLnBrk="0" hangingPunct="0">
              <a:spcBef>
                <a:spcPct val="20000"/>
              </a:spcBef>
              <a:buFont typeface="Arial" pitchFamily="34" charset="0"/>
              <a:buChar char="–"/>
              <a:defRPr sz="2000">
                <a:solidFill>
                  <a:srgbClr val="004990"/>
                </a:solidFill>
                <a:latin typeface="Arial" pitchFamily="34" charset="0"/>
                <a:ea typeface="ＭＳ Ｐゴシック" pitchFamily="34" charset="-128"/>
              </a:defRPr>
            </a:lvl2pPr>
            <a:lvl3pPr marL="1143000" indent="-228600" eaLnBrk="0" hangingPunct="0">
              <a:spcBef>
                <a:spcPct val="20000"/>
              </a:spcBef>
              <a:buFont typeface="Arial" pitchFamily="34" charset="0"/>
              <a:buChar char="•"/>
              <a:defRPr>
                <a:solidFill>
                  <a:srgbClr val="004990"/>
                </a:solidFill>
                <a:latin typeface="Arial" pitchFamily="34" charset="0"/>
                <a:ea typeface="ＭＳ Ｐゴシック" pitchFamily="34" charset="-128"/>
              </a:defRPr>
            </a:lvl3pPr>
            <a:lvl4pPr marL="16002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4pPr>
            <a:lvl5pPr marL="20574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9pPr>
          </a:lstStyle>
          <a:p>
            <a:pPr eaLnBrk="1" fontAlgn="base" hangingPunct="1">
              <a:lnSpc>
                <a:spcPct val="93000"/>
              </a:lnSpc>
              <a:spcBef>
                <a:spcPct val="0"/>
              </a:spcBef>
              <a:spcAft>
                <a:spcPct val="0"/>
              </a:spcAft>
              <a:buClr>
                <a:srgbClr val="000000"/>
              </a:buClr>
              <a:buFont typeface="Gill Sans" charset="0"/>
              <a:buNone/>
            </a:pPr>
            <a:r>
              <a:rPr lang="en-GB" altLang="en-US" sz="1350">
                <a:solidFill>
                  <a:srgbClr val="000000"/>
                </a:solidFill>
              </a:rPr>
              <a:t>Tasks definition</a:t>
            </a:r>
          </a:p>
        </p:txBody>
      </p:sp>
      <p:sp>
        <p:nvSpPr>
          <p:cNvPr id="39" name="Oval 38"/>
          <p:cNvSpPr/>
          <p:nvPr/>
        </p:nvSpPr>
        <p:spPr>
          <a:xfrm>
            <a:off x="7164288" y="4785997"/>
            <a:ext cx="108012" cy="13279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CuadroTexto 5">
            <a:extLst>
              <a:ext uri="{FF2B5EF4-FFF2-40B4-BE49-F238E27FC236}">
                <a16:creationId xmlns:a16="http://schemas.microsoft.com/office/drawing/2014/main" id="{476DCE26-93D4-0948-A38E-9C93212CF564}"/>
              </a:ext>
            </a:extLst>
          </p:cNvPr>
          <p:cNvSpPr txBox="1"/>
          <p:nvPr/>
        </p:nvSpPr>
        <p:spPr>
          <a:xfrm>
            <a:off x="1439653" y="2407901"/>
            <a:ext cx="2310296" cy="646331"/>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@task</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multiply(a, b, c):</a:t>
            </a:r>
          </a:p>
          <a:p>
            <a:r>
              <a:rPr lang="en-US" sz="1200" dirty="0">
                <a:solidFill>
                  <a:srgbClr val="000000"/>
                </a:solidFill>
                <a:latin typeface="Courier" charset="0"/>
                <a:ea typeface="Courier" charset="0"/>
                <a:cs typeface="Courier" charset="0"/>
              </a:rPr>
              <a:t>    c += a*b</a:t>
            </a:r>
          </a:p>
        </p:txBody>
      </p:sp>
      <p:sp>
        <p:nvSpPr>
          <p:cNvPr id="20" name="CuadroTexto 5">
            <a:extLst>
              <a:ext uri="{FF2B5EF4-FFF2-40B4-BE49-F238E27FC236}">
                <a16:creationId xmlns:a16="http://schemas.microsoft.com/office/drawing/2014/main" id="{4B8E6C87-DAC5-0F44-8B4A-EABEFCF267C7}"/>
              </a:ext>
            </a:extLst>
          </p:cNvPr>
          <p:cNvSpPr txBox="1"/>
          <p:nvPr/>
        </p:nvSpPr>
        <p:spPr>
          <a:xfrm>
            <a:off x="2859611" y="3256567"/>
            <a:ext cx="4995301" cy="1569660"/>
          </a:xfrm>
          <a:prstGeom prst="rect">
            <a:avLst/>
          </a:prstGeom>
          <a:solidFill>
            <a:schemeClr val="accent1">
              <a:lumMod val="20000"/>
              <a:lumOff val="80000"/>
            </a:schemeClr>
          </a:solidFill>
          <a:ln>
            <a:solidFill>
              <a:srgbClr val="B4CCEA"/>
            </a:solidFill>
          </a:ln>
          <a:effectLst/>
        </p:spPr>
        <p:txBody>
          <a:bodyPr wrap="square" rtlCol="0">
            <a:spAutoFit/>
          </a:bodyPr>
          <a:lstStyle/>
          <a:p>
            <a:r>
              <a:rPr lang="ro-RO" sz="1200" dirty="0" err="1">
                <a:solidFill>
                  <a:srgbClr val="262626"/>
                </a:solidFill>
                <a:latin typeface="Courier" charset="0"/>
              </a:rPr>
              <a:t>initialize_variables</a:t>
            </a:r>
            <a:r>
              <a:rPr lang="ro-RO" sz="1200" dirty="0">
                <a:solidFill>
                  <a:srgbClr val="262626"/>
                </a:solidFill>
                <a:latin typeface="Courier" charset="0"/>
              </a:rPr>
              <a:t>()</a:t>
            </a:r>
          </a:p>
          <a:p>
            <a:r>
              <a:rPr lang="ro-RO" sz="1200" dirty="0" err="1">
                <a:solidFill>
                  <a:srgbClr val="262626"/>
                </a:solidFill>
                <a:latin typeface="Courier" charset="0"/>
              </a:rPr>
              <a:t>startMulTime</a:t>
            </a:r>
            <a:r>
              <a:rPr lang="ro-RO" sz="1200" dirty="0">
                <a:solidFill>
                  <a:srgbClr val="262626"/>
                </a:solidFill>
                <a:latin typeface="Courier" charset="0"/>
              </a:rPr>
              <a:t> = </a:t>
            </a:r>
            <a:r>
              <a:rPr lang="ro-RO" sz="1200" dirty="0" err="1">
                <a:solidFill>
                  <a:srgbClr val="262626"/>
                </a:solidFill>
                <a:latin typeface="Courier" charset="0"/>
              </a:rPr>
              <a:t>time.time</a:t>
            </a:r>
            <a:r>
              <a:rPr lang="ro-RO" sz="1200" dirty="0">
                <a:solidFill>
                  <a:srgbClr val="262626"/>
                </a:solidFill>
                <a:latin typeface="Courier" charset="0"/>
              </a:rPr>
              <a:t>()</a:t>
            </a:r>
          </a:p>
          <a:p>
            <a:r>
              <a:rPr lang="it-IT" sz="1200" b="1" dirty="0">
                <a:solidFill>
                  <a:srgbClr val="0D5F18"/>
                </a:solidFill>
                <a:latin typeface="Courier-Bold" charset="0"/>
              </a:rPr>
              <a:t>for</a:t>
            </a:r>
            <a:r>
              <a:rPr lang="it-IT" sz="1200" dirty="0">
                <a:solidFill>
                  <a:srgbClr val="262626"/>
                </a:solidFill>
                <a:latin typeface="Courier" charset="0"/>
              </a:rPr>
              <a:t> i </a:t>
            </a:r>
            <a:r>
              <a:rPr lang="it-IT" sz="1200" b="1" dirty="0">
                <a:solidFill>
                  <a:srgbClr val="0D5F18"/>
                </a:solidFill>
                <a:latin typeface="Courier-Bold" charset="0"/>
              </a:rPr>
              <a:t>in</a:t>
            </a:r>
            <a:r>
              <a:rPr lang="it-IT" sz="1200" dirty="0">
                <a:solidFill>
                  <a:srgbClr val="262626"/>
                </a:solidFill>
                <a:latin typeface="Courier" charset="0"/>
              </a:rPr>
              <a:t> </a:t>
            </a:r>
            <a:r>
              <a:rPr lang="it-IT" sz="1200" dirty="0" err="1">
                <a:solidFill>
                  <a:srgbClr val="0D5F18"/>
                </a:solidFill>
                <a:latin typeface="Courier" charset="0"/>
              </a:rPr>
              <a:t>range</a:t>
            </a:r>
            <a:r>
              <a:rPr lang="it-IT" sz="1200" dirty="0">
                <a:solidFill>
                  <a:srgbClr val="262626"/>
                </a:solidFill>
                <a:latin typeface="Courier" charset="0"/>
              </a:rPr>
              <a:t>(MSIZE):</a:t>
            </a:r>
          </a:p>
          <a:p>
            <a:r>
              <a:rPr lang="it-IT" sz="1200" dirty="0">
                <a:solidFill>
                  <a:srgbClr val="262626"/>
                </a:solidFill>
                <a:latin typeface="Courier" charset="0"/>
              </a:rPr>
              <a:t>   </a:t>
            </a:r>
            <a:r>
              <a:rPr lang="it-IT" sz="1200" b="1" dirty="0">
                <a:solidFill>
                  <a:srgbClr val="0D5F18"/>
                </a:solidFill>
                <a:latin typeface="Courier-Bold" charset="0"/>
              </a:rPr>
              <a:t>for</a:t>
            </a:r>
            <a:r>
              <a:rPr lang="it-IT" sz="1200" dirty="0">
                <a:solidFill>
                  <a:srgbClr val="262626"/>
                </a:solidFill>
                <a:latin typeface="Courier" charset="0"/>
              </a:rPr>
              <a:t> </a:t>
            </a:r>
            <a:r>
              <a:rPr lang="it-IT" sz="1200" dirty="0" err="1">
                <a:solidFill>
                  <a:srgbClr val="262626"/>
                </a:solidFill>
                <a:latin typeface="Courier" charset="0"/>
              </a:rPr>
              <a:t>j</a:t>
            </a:r>
            <a:r>
              <a:rPr lang="it-IT" sz="1200" dirty="0">
                <a:solidFill>
                  <a:srgbClr val="262626"/>
                </a:solidFill>
                <a:latin typeface="Courier" charset="0"/>
              </a:rPr>
              <a:t> </a:t>
            </a:r>
            <a:r>
              <a:rPr lang="it-IT" sz="1200" b="1" dirty="0">
                <a:solidFill>
                  <a:srgbClr val="0D5F18"/>
                </a:solidFill>
                <a:latin typeface="Courier-Bold" charset="0"/>
              </a:rPr>
              <a:t>in</a:t>
            </a:r>
            <a:r>
              <a:rPr lang="it-IT" sz="1200" dirty="0">
                <a:solidFill>
                  <a:srgbClr val="262626"/>
                </a:solidFill>
                <a:latin typeface="Courier" charset="0"/>
              </a:rPr>
              <a:t> </a:t>
            </a:r>
            <a:r>
              <a:rPr lang="it-IT" sz="1200" dirty="0" err="1">
                <a:solidFill>
                  <a:srgbClr val="0D5F18"/>
                </a:solidFill>
                <a:latin typeface="Courier" charset="0"/>
              </a:rPr>
              <a:t>range</a:t>
            </a:r>
            <a:r>
              <a:rPr lang="it-IT" sz="1200" dirty="0">
                <a:solidFill>
                  <a:srgbClr val="262626"/>
                </a:solidFill>
                <a:latin typeface="Courier" charset="0"/>
              </a:rPr>
              <a:t>(MSIZE):</a:t>
            </a:r>
          </a:p>
          <a:p>
            <a:r>
              <a:rPr lang="en-US" sz="1200" b="1" dirty="0">
                <a:solidFill>
                  <a:srgbClr val="0D5F18"/>
                </a:solidFill>
                <a:latin typeface="Courier-Bold" charset="0"/>
              </a:rPr>
              <a:t>      for</a:t>
            </a:r>
            <a:r>
              <a:rPr lang="en-US" sz="1200" dirty="0">
                <a:solidFill>
                  <a:srgbClr val="262626"/>
                </a:solidFill>
                <a:latin typeface="Courier" charset="0"/>
              </a:rPr>
              <a:t> k </a:t>
            </a:r>
            <a:r>
              <a:rPr lang="en-US" sz="1200" b="1" dirty="0">
                <a:solidFill>
                  <a:srgbClr val="0D5F18"/>
                </a:solidFill>
                <a:latin typeface="Courier-Bold" charset="0"/>
              </a:rPr>
              <a:t>in</a:t>
            </a:r>
            <a:r>
              <a:rPr lang="en-US" sz="1200" dirty="0">
                <a:solidFill>
                  <a:srgbClr val="262626"/>
                </a:solidFill>
                <a:latin typeface="Courier" charset="0"/>
              </a:rPr>
              <a:t> </a:t>
            </a:r>
            <a:r>
              <a:rPr lang="en-US" sz="1200" dirty="0">
                <a:solidFill>
                  <a:srgbClr val="0D5F18"/>
                </a:solidFill>
                <a:latin typeface="Courier" charset="0"/>
              </a:rPr>
              <a:t>range</a:t>
            </a:r>
            <a:r>
              <a:rPr lang="en-US" sz="1200" dirty="0">
                <a:solidFill>
                  <a:srgbClr val="262626"/>
                </a:solidFill>
                <a:latin typeface="Courier" charset="0"/>
              </a:rPr>
              <a:t>(MSIZE):</a:t>
            </a:r>
          </a:p>
          <a:p>
            <a:r>
              <a:rPr lang="en-US" sz="1200" dirty="0">
                <a:solidFill>
                  <a:srgbClr val="262626"/>
                </a:solidFill>
                <a:latin typeface="Courier" charset="0"/>
              </a:rPr>
              <a:t>         </a:t>
            </a:r>
            <a:r>
              <a:rPr lang="en-US" sz="1200" b="1" dirty="0">
                <a:solidFill>
                  <a:srgbClr val="262626"/>
                </a:solidFill>
                <a:latin typeface="Courier" charset="0"/>
              </a:rPr>
              <a:t>multiply</a:t>
            </a:r>
            <a:r>
              <a:rPr lang="en-US" sz="1200" dirty="0">
                <a:solidFill>
                  <a:srgbClr val="262626"/>
                </a:solidFill>
                <a:latin typeface="Courier" charset="0"/>
              </a:rPr>
              <a:t> (A[</a:t>
            </a:r>
            <a:r>
              <a:rPr lang="en-US" sz="1200" dirty="0" err="1">
                <a:solidFill>
                  <a:srgbClr val="262626"/>
                </a:solidFill>
                <a:latin typeface="Courier" charset="0"/>
              </a:rPr>
              <a:t>i</a:t>
            </a:r>
            <a:r>
              <a:rPr lang="en-US" sz="1200" dirty="0">
                <a:solidFill>
                  <a:srgbClr val="262626"/>
                </a:solidFill>
                <a:latin typeface="Courier" charset="0"/>
              </a:rPr>
              <a:t>][k], B[k][j], C[</a:t>
            </a:r>
            <a:r>
              <a:rPr lang="en-US" sz="1200" dirty="0" err="1">
                <a:solidFill>
                  <a:srgbClr val="262626"/>
                </a:solidFill>
                <a:latin typeface="Courier" charset="0"/>
              </a:rPr>
              <a:t>i</a:t>
            </a:r>
            <a:r>
              <a:rPr lang="en-US" sz="1200" dirty="0">
                <a:solidFill>
                  <a:srgbClr val="262626"/>
                </a:solidFill>
                <a:latin typeface="Courier" charset="0"/>
              </a:rPr>
              <a:t>][j])</a:t>
            </a:r>
          </a:p>
          <a:p>
            <a:r>
              <a:rPr lang="en-US" sz="1200" b="1" dirty="0" err="1">
                <a:solidFill>
                  <a:srgbClr val="262626"/>
                </a:solidFill>
                <a:latin typeface="Courier" charset="0"/>
              </a:rPr>
              <a:t>compss_barrier</a:t>
            </a:r>
            <a:r>
              <a:rPr lang="en-US" sz="1200" dirty="0">
                <a:solidFill>
                  <a:srgbClr val="262626"/>
                </a:solidFill>
                <a:latin typeface="Courier" charset="0"/>
              </a:rPr>
              <a:t>()</a:t>
            </a:r>
          </a:p>
          <a:p>
            <a:r>
              <a:rPr lang="en-US" sz="1200" dirty="0" err="1">
                <a:solidFill>
                  <a:srgbClr val="262626"/>
                </a:solidFill>
                <a:latin typeface="Courier" charset="0"/>
              </a:rPr>
              <a:t>mulTime</a:t>
            </a:r>
            <a:r>
              <a:rPr lang="en-US" sz="1200" dirty="0">
                <a:solidFill>
                  <a:srgbClr val="262626"/>
                </a:solidFill>
                <a:latin typeface="Courier" charset="0"/>
              </a:rPr>
              <a:t> = </a:t>
            </a:r>
            <a:r>
              <a:rPr lang="en-US" sz="1200" dirty="0" err="1">
                <a:solidFill>
                  <a:srgbClr val="262626"/>
                </a:solidFill>
                <a:latin typeface="Courier" charset="0"/>
              </a:rPr>
              <a:t>time.time</a:t>
            </a:r>
            <a:r>
              <a:rPr lang="en-US" sz="1200" dirty="0">
                <a:solidFill>
                  <a:srgbClr val="262626"/>
                </a:solidFill>
                <a:latin typeface="Courier" charset="0"/>
              </a:rPr>
              <a:t>() - </a:t>
            </a:r>
            <a:r>
              <a:rPr lang="en-US" sz="1200" dirty="0" err="1">
                <a:solidFill>
                  <a:srgbClr val="262626"/>
                </a:solidFill>
                <a:latin typeface="Courier" charset="0"/>
              </a:rPr>
              <a:t>startMulTime</a:t>
            </a:r>
            <a:endParaRPr lang="en-US" sz="1200" dirty="0">
              <a:solidFill>
                <a:srgbClr val="262626"/>
              </a:solidFill>
              <a:latin typeface="Courier" charset="0"/>
            </a:endParaRPr>
          </a:p>
        </p:txBody>
      </p:sp>
      <p:sp>
        <p:nvSpPr>
          <p:cNvPr id="12" name="Oval 11">
            <a:extLst>
              <a:ext uri="{FF2B5EF4-FFF2-40B4-BE49-F238E27FC236}">
                <a16:creationId xmlns:a16="http://schemas.microsoft.com/office/drawing/2014/main" id="{D5B588C0-C6CE-0727-69DE-9F31F1CEA209}"/>
              </a:ext>
            </a:extLst>
          </p:cNvPr>
          <p:cNvSpPr/>
          <p:nvPr/>
        </p:nvSpPr>
        <p:spPr>
          <a:xfrm>
            <a:off x="5429029" y="137264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4" name="Oval 13">
            <a:extLst>
              <a:ext uri="{FF2B5EF4-FFF2-40B4-BE49-F238E27FC236}">
                <a16:creationId xmlns:a16="http://schemas.microsoft.com/office/drawing/2014/main" id="{35CF91A5-BD91-6F89-9F52-1D12BC3811A7}"/>
              </a:ext>
            </a:extLst>
          </p:cNvPr>
          <p:cNvSpPr/>
          <p:nvPr/>
        </p:nvSpPr>
        <p:spPr>
          <a:xfrm>
            <a:off x="5425624" y="295632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22" name="Straight Arrow Connector 21">
            <a:extLst>
              <a:ext uri="{FF2B5EF4-FFF2-40B4-BE49-F238E27FC236}">
                <a16:creationId xmlns:a16="http://schemas.microsoft.com/office/drawing/2014/main" id="{88C8C508-5FA6-DD3C-C215-1F4F0AD3C6B1}"/>
              </a:ext>
            </a:extLst>
          </p:cNvPr>
          <p:cNvCxnSpPr>
            <a:cxnSpLocks/>
            <a:stCxn id="12" idx="4"/>
            <a:endCxn id="27" idx="0"/>
          </p:cNvCxnSpPr>
          <p:nvPr/>
        </p:nvCxnSpPr>
        <p:spPr>
          <a:xfrm>
            <a:off x="5558775" y="1622871"/>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857976D-D514-D0BA-3342-4C9FAD55FE08}"/>
              </a:ext>
            </a:extLst>
          </p:cNvPr>
          <p:cNvSpPr/>
          <p:nvPr/>
        </p:nvSpPr>
        <p:spPr>
          <a:xfrm>
            <a:off x="5429029" y="1936950"/>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8" name="Oval 27">
            <a:extLst>
              <a:ext uri="{FF2B5EF4-FFF2-40B4-BE49-F238E27FC236}">
                <a16:creationId xmlns:a16="http://schemas.microsoft.com/office/drawing/2014/main" id="{41FBE8DD-A72A-3E0F-4C4A-613F42B92151}"/>
              </a:ext>
            </a:extLst>
          </p:cNvPr>
          <p:cNvSpPr/>
          <p:nvPr/>
        </p:nvSpPr>
        <p:spPr>
          <a:xfrm>
            <a:off x="5429028" y="245554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29" name="Straight Arrow Connector 28">
            <a:extLst>
              <a:ext uri="{FF2B5EF4-FFF2-40B4-BE49-F238E27FC236}">
                <a16:creationId xmlns:a16="http://schemas.microsoft.com/office/drawing/2014/main" id="{32D4CCA5-C0A9-F387-6559-ACB68E993358}"/>
              </a:ext>
            </a:extLst>
          </p:cNvPr>
          <p:cNvCxnSpPr>
            <a:cxnSpLocks/>
            <a:stCxn id="27" idx="4"/>
            <a:endCxn id="28" idx="0"/>
          </p:cNvCxnSpPr>
          <p:nvPr/>
        </p:nvCxnSpPr>
        <p:spPr>
          <a:xfrm flipH="1">
            <a:off x="5558775" y="2187175"/>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0609FEB-8573-26CC-B62A-7372A9A95EF5}"/>
              </a:ext>
            </a:extLst>
          </p:cNvPr>
          <p:cNvCxnSpPr>
            <a:cxnSpLocks/>
            <a:stCxn id="28" idx="4"/>
            <a:endCxn id="14" idx="0"/>
          </p:cNvCxnSpPr>
          <p:nvPr/>
        </p:nvCxnSpPr>
        <p:spPr>
          <a:xfrm flipH="1">
            <a:off x="5555371" y="2705773"/>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A68099F-0C2F-A323-4415-A9BF32067627}"/>
              </a:ext>
            </a:extLst>
          </p:cNvPr>
          <p:cNvSpPr/>
          <p:nvPr/>
        </p:nvSpPr>
        <p:spPr>
          <a:xfrm>
            <a:off x="5884144" y="152276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5" name="Oval 34">
            <a:extLst>
              <a:ext uri="{FF2B5EF4-FFF2-40B4-BE49-F238E27FC236}">
                <a16:creationId xmlns:a16="http://schemas.microsoft.com/office/drawing/2014/main" id="{4BD5ACAD-B460-8F51-380E-3AF40A86493E}"/>
              </a:ext>
            </a:extLst>
          </p:cNvPr>
          <p:cNvSpPr/>
          <p:nvPr/>
        </p:nvSpPr>
        <p:spPr>
          <a:xfrm>
            <a:off x="5880739" y="310644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36" name="Straight Arrow Connector 35">
            <a:extLst>
              <a:ext uri="{FF2B5EF4-FFF2-40B4-BE49-F238E27FC236}">
                <a16:creationId xmlns:a16="http://schemas.microsoft.com/office/drawing/2014/main" id="{1C631761-7EFD-B5C8-7BEF-796645E66041}"/>
              </a:ext>
            </a:extLst>
          </p:cNvPr>
          <p:cNvCxnSpPr>
            <a:cxnSpLocks/>
            <a:stCxn id="34" idx="4"/>
            <a:endCxn id="37" idx="0"/>
          </p:cNvCxnSpPr>
          <p:nvPr/>
        </p:nvCxnSpPr>
        <p:spPr>
          <a:xfrm>
            <a:off x="6013890" y="1772991"/>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97DB3339-D21B-8B74-9463-7D4D4B333ECF}"/>
              </a:ext>
            </a:extLst>
          </p:cNvPr>
          <p:cNvSpPr/>
          <p:nvPr/>
        </p:nvSpPr>
        <p:spPr>
          <a:xfrm>
            <a:off x="5884144" y="2087071"/>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8" name="Oval 37">
            <a:extLst>
              <a:ext uri="{FF2B5EF4-FFF2-40B4-BE49-F238E27FC236}">
                <a16:creationId xmlns:a16="http://schemas.microsoft.com/office/drawing/2014/main" id="{AEBF0A02-B8CF-2E2E-D242-50C7C4737C23}"/>
              </a:ext>
            </a:extLst>
          </p:cNvPr>
          <p:cNvSpPr/>
          <p:nvPr/>
        </p:nvSpPr>
        <p:spPr>
          <a:xfrm>
            <a:off x="5884143" y="2605669"/>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0" name="Straight Arrow Connector 39">
            <a:extLst>
              <a:ext uri="{FF2B5EF4-FFF2-40B4-BE49-F238E27FC236}">
                <a16:creationId xmlns:a16="http://schemas.microsoft.com/office/drawing/2014/main" id="{C3AF59DF-3717-2857-C659-A61FA9750B55}"/>
              </a:ext>
            </a:extLst>
          </p:cNvPr>
          <p:cNvCxnSpPr>
            <a:cxnSpLocks/>
            <a:stCxn id="37" idx="4"/>
            <a:endCxn id="38" idx="0"/>
          </p:cNvCxnSpPr>
          <p:nvPr/>
        </p:nvCxnSpPr>
        <p:spPr>
          <a:xfrm flipH="1">
            <a:off x="6013890" y="2337296"/>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C549426-F834-C702-7AEF-9DC583386505}"/>
              </a:ext>
            </a:extLst>
          </p:cNvPr>
          <p:cNvCxnSpPr>
            <a:cxnSpLocks/>
            <a:stCxn id="38" idx="4"/>
            <a:endCxn id="35" idx="0"/>
          </p:cNvCxnSpPr>
          <p:nvPr/>
        </p:nvCxnSpPr>
        <p:spPr>
          <a:xfrm flipH="1">
            <a:off x="6010486" y="2855894"/>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92A72E2-8196-B23A-2A43-288E0E441921}"/>
              </a:ext>
            </a:extLst>
          </p:cNvPr>
          <p:cNvSpPr/>
          <p:nvPr/>
        </p:nvSpPr>
        <p:spPr>
          <a:xfrm>
            <a:off x="6314155" y="173649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43" name="Oval 42">
            <a:extLst>
              <a:ext uri="{FF2B5EF4-FFF2-40B4-BE49-F238E27FC236}">
                <a16:creationId xmlns:a16="http://schemas.microsoft.com/office/drawing/2014/main" id="{DD2F61EB-248F-19E8-A2F5-09B5DAA00DAD}"/>
              </a:ext>
            </a:extLst>
          </p:cNvPr>
          <p:cNvSpPr/>
          <p:nvPr/>
        </p:nvSpPr>
        <p:spPr>
          <a:xfrm>
            <a:off x="6310750" y="332017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4" name="Straight Arrow Connector 43">
            <a:extLst>
              <a:ext uri="{FF2B5EF4-FFF2-40B4-BE49-F238E27FC236}">
                <a16:creationId xmlns:a16="http://schemas.microsoft.com/office/drawing/2014/main" id="{164E0ACB-B030-EC53-EE0A-2BB60D231B51}"/>
              </a:ext>
            </a:extLst>
          </p:cNvPr>
          <p:cNvCxnSpPr>
            <a:cxnSpLocks/>
            <a:stCxn id="42" idx="4"/>
            <a:endCxn id="45" idx="0"/>
          </p:cNvCxnSpPr>
          <p:nvPr/>
        </p:nvCxnSpPr>
        <p:spPr>
          <a:xfrm>
            <a:off x="6443901" y="1986722"/>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95DC113-6A1A-5D09-3D82-AB63710DE42E}"/>
              </a:ext>
            </a:extLst>
          </p:cNvPr>
          <p:cNvSpPr/>
          <p:nvPr/>
        </p:nvSpPr>
        <p:spPr>
          <a:xfrm>
            <a:off x="6314155" y="2300802"/>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46" name="Oval 45">
            <a:extLst>
              <a:ext uri="{FF2B5EF4-FFF2-40B4-BE49-F238E27FC236}">
                <a16:creationId xmlns:a16="http://schemas.microsoft.com/office/drawing/2014/main" id="{9B7ED1FD-08F5-2B8A-5C6E-42A222569D19}"/>
              </a:ext>
            </a:extLst>
          </p:cNvPr>
          <p:cNvSpPr/>
          <p:nvPr/>
        </p:nvSpPr>
        <p:spPr>
          <a:xfrm>
            <a:off x="6314154" y="2819400"/>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7" name="Straight Arrow Connector 46">
            <a:extLst>
              <a:ext uri="{FF2B5EF4-FFF2-40B4-BE49-F238E27FC236}">
                <a16:creationId xmlns:a16="http://schemas.microsoft.com/office/drawing/2014/main" id="{74AB2D3D-2AA9-7162-A67B-E27C7B18E56E}"/>
              </a:ext>
            </a:extLst>
          </p:cNvPr>
          <p:cNvCxnSpPr>
            <a:cxnSpLocks/>
            <a:stCxn id="45" idx="4"/>
            <a:endCxn id="46" idx="0"/>
          </p:cNvCxnSpPr>
          <p:nvPr/>
        </p:nvCxnSpPr>
        <p:spPr>
          <a:xfrm flipH="1">
            <a:off x="6443901" y="2551027"/>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601884F-E26C-DBCF-B98D-52DE6E19418C}"/>
              </a:ext>
            </a:extLst>
          </p:cNvPr>
          <p:cNvCxnSpPr>
            <a:cxnSpLocks/>
            <a:stCxn id="46" idx="4"/>
            <a:endCxn id="43" idx="0"/>
          </p:cNvCxnSpPr>
          <p:nvPr/>
        </p:nvCxnSpPr>
        <p:spPr>
          <a:xfrm flipH="1">
            <a:off x="6440497" y="3069625"/>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3DE91C6-D2BE-B222-4718-5689C81501D8}"/>
              </a:ext>
            </a:extLst>
          </p:cNvPr>
          <p:cNvSpPr/>
          <p:nvPr/>
        </p:nvSpPr>
        <p:spPr>
          <a:xfrm>
            <a:off x="2823386" y="240189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 name="Oval 2">
            <a:extLst>
              <a:ext uri="{FF2B5EF4-FFF2-40B4-BE49-F238E27FC236}">
                <a16:creationId xmlns:a16="http://schemas.microsoft.com/office/drawing/2014/main" id="{A26C6DB0-EE39-CC2F-E01C-0043C47C7345}"/>
              </a:ext>
            </a:extLst>
          </p:cNvPr>
          <p:cNvSpPr/>
          <p:nvPr/>
        </p:nvSpPr>
        <p:spPr>
          <a:xfrm>
            <a:off x="7088548" y="417963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Tree>
    <p:extLst>
      <p:ext uri="{BB962C8B-B14F-4D97-AF65-F5344CB8AC3E}">
        <p14:creationId xmlns:p14="http://schemas.microsoft.com/office/powerpoint/2010/main" val="3872247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0C92-7A60-934B-BA49-444C485FC2B7}"/>
              </a:ext>
            </a:extLst>
          </p:cNvPr>
          <p:cNvSpPr>
            <a:spLocks noGrp="1"/>
          </p:cNvSpPr>
          <p:nvPr>
            <p:ph type="title"/>
          </p:nvPr>
        </p:nvSpPr>
        <p:spPr/>
        <p:txBody>
          <a:bodyPr/>
          <a:lstStyle/>
          <a:p>
            <a:r>
              <a:rPr lang="en-GB" dirty="0"/>
              <a:t>Synchronization</a:t>
            </a:r>
          </a:p>
        </p:txBody>
      </p:sp>
      <p:sp>
        <p:nvSpPr>
          <p:cNvPr id="3" name="Content Placeholder 2">
            <a:extLst>
              <a:ext uri="{FF2B5EF4-FFF2-40B4-BE49-F238E27FC236}">
                <a16:creationId xmlns:a16="http://schemas.microsoft.com/office/drawing/2014/main" id="{79156DC7-BAE8-0047-90DF-1BCBFD2E99FB}"/>
              </a:ext>
            </a:extLst>
          </p:cNvPr>
          <p:cNvSpPr>
            <a:spLocks noGrp="1"/>
          </p:cNvSpPr>
          <p:nvPr>
            <p:ph idx="1"/>
          </p:nvPr>
        </p:nvSpPr>
        <p:spPr/>
        <p:txBody>
          <a:bodyPr>
            <a:normAutofit/>
          </a:bodyPr>
          <a:lstStyle/>
          <a:p>
            <a:r>
              <a:rPr lang="en-GB" sz="1500" dirty="0"/>
              <a:t>Main program and tasks do not share the same memory spaces </a:t>
            </a:r>
          </a:p>
          <a:p>
            <a:r>
              <a:rPr lang="en-GB" sz="1500" dirty="0"/>
              <a:t>The synchronization </a:t>
            </a:r>
            <a:r>
              <a:rPr lang="en-GB" sz="1500" dirty="0" err="1"/>
              <a:t>compss_wait_on</a:t>
            </a:r>
            <a:r>
              <a:rPr lang="en-GB" sz="1500" dirty="0"/>
              <a:t> waits for tasks generating the parameter to be finished and moves the data from the remote node to the node where the main program is executed: </a:t>
            </a:r>
          </a:p>
          <a:p>
            <a:endParaRPr lang="en-GB" dirty="0"/>
          </a:p>
          <a:p>
            <a:endParaRPr lang="en-GB" dirty="0"/>
          </a:p>
          <a:p>
            <a:endParaRPr lang="en-GB" dirty="0"/>
          </a:p>
          <a:p>
            <a:endParaRPr lang="en-GB" dirty="0"/>
          </a:p>
          <a:p>
            <a:r>
              <a:rPr lang="en-GB" sz="1500" dirty="0"/>
              <a:t>Tasks can be also synchronized with a barrier</a:t>
            </a:r>
          </a:p>
        </p:txBody>
      </p:sp>
      <p:grpSp>
        <p:nvGrpSpPr>
          <p:cNvPr id="9" name="Group 8">
            <a:extLst>
              <a:ext uri="{FF2B5EF4-FFF2-40B4-BE49-F238E27FC236}">
                <a16:creationId xmlns:a16="http://schemas.microsoft.com/office/drawing/2014/main" id="{02EEBAA0-7A09-2225-9811-E670309F4220}"/>
              </a:ext>
            </a:extLst>
          </p:cNvPr>
          <p:cNvGrpSpPr/>
          <p:nvPr/>
        </p:nvGrpSpPr>
        <p:grpSpPr>
          <a:xfrm>
            <a:off x="692332" y="1823499"/>
            <a:ext cx="5655650" cy="1384995"/>
            <a:chOff x="692332" y="1823499"/>
            <a:chExt cx="5655650" cy="1384995"/>
          </a:xfrm>
        </p:grpSpPr>
        <p:sp>
          <p:nvSpPr>
            <p:cNvPr id="4" name="CuadroTexto 5">
              <a:extLst>
                <a:ext uri="{FF2B5EF4-FFF2-40B4-BE49-F238E27FC236}">
                  <a16:creationId xmlns:a16="http://schemas.microsoft.com/office/drawing/2014/main" id="{ECD708CA-B942-3F42-9A8C-D5B0EB7C6488}"/>
                </a:ext>
              </a:extLst>
            </p:cNvPr>
            <p:cNvSpPr txBox="1"/>
            <p:nvPr/>
          </p:nvSpPr>
          <p:spPr>
            <a:xfrm>
              <a:off x="692332" y="1823499"/>
              <a:ext cx="5655650" cy="1384995"/>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dirty="0">
                  <a:solidFill>
                    <a:prstClr val="black"/>
                  </a:solidFill>
                  <a:latin typeface="Courier" charset="0"/>
                  <a:ea typeface="Courier" charset="0"/>
                  <a:cs typeface="Courier" charset="0"/>
                </a:rPr>
                <a:t>a = compute (b)</a:t>
              </a:r>
            </a:p>
            <a:p>
              <a:r>
                <a:rPr lang="en-US" sz="1200" dirty="0">
                  <a:solidFill>
                    <a:prstClr val="black"/>
                  </a:solidFill>
                  <a:latin typeface="Courier" charset="0"/>
                  <a:ea typeface="Courier" charset="0"/>
                  <a:cs typeface="Courier" charset="0"/>
                </a:rPr>
                <a:t>#compute is a task, here we can not check the value of a</a:t>
              </a:r>
            </a:p>
            <a:p>
              <a:r>
                <a:rPr lang="en-US" sz="1200" dirty="0">
                  <a:solidFill>
                    <a:prstClr val="black"/>
                  </a:solidFill>
                  <a:latin typeface="Courier" charset="0"/>
                  <a:ea typeface="Courier" charset="0"/>
                  <a:cs typeface="Courier" charset="0"/>
                </a:rPr>
                <a:t>...</a:t>
              </a:r>
            </a:p>
            <a:p>
              <a:r>
                <a:rPr lang="en-US" sz="1200" dirty="0">
                  <a:solidFill>
                    <a:prstClr val="black"/>
                  </a:solidFill>
                  <a:latin typeface="Courier" charset="0"/>
                  <a:ea typeface="Courier" charset="0"/>
                  <a:cs typeface="Courier" charset="0"/>
                </a:rPr>
                <a:t>a = </a:t>
              </a:r>
              <a:r>
                <a:rPr lang="en-US" sz="1200" b="1" dirty="0" err="1">
                  <a:solidFill>
                    <a:prstClr val="black"/>
                  </a:solidFill>
                  <a:latin typeface="Courier" charset="0"/>
                  <a:ea typeface="Courier" charset="0"/>
                  <a:cs typeface="Courier" charset="0"/>
                </a:rPr>
                <a:t>compss_wait_on</a:t>
              </a:r>
              <a:r>
                <a:rPr lang="en-US" sz="1200" dirty="0">
                  <a:solidFill>
                    <a:prstClr val="black"/>
                  </a:solidFill>
                  <a:latin typeface="Courier" charset="0"/>
                  <a:ea typeface="Courier" charset="0"/>
                  <a:cs typeface="Courier" charset="0"/>
                </a:rPr>
                <a:t> (a)</a:t>
              </a:r>
            </a:p>
            <a:p>
              <a:r>
                <a:rPr lang="en-US" sz="1200" dirty="0">
                  <a:solidFill>
                    <a:prstClr val="black"/>
                  </a:solidFill>
                  <a:latin typeface="Courier" charset="0"/>
                  <a:ea typeface="Courier" charset="0"/>
                  <a:cs typeface="Courier" charset="0"/>
                </a:rPr>
                <a:t>#here we can check the value of a</a:t>
              </a:r>
            </a:p>
            <a:p>
              <a:r>
                <a:rPr lang="en-US" sz="1200" dirty="0">
                  <a:solidFill>
                    <a:prstClr val="black"/>
                  </a:solidFill>
                  <a:latin typeface="Courier" charset="0"/>
                  <a:ea typeface="Courier" charset="0"/>
                  <a:cs typeface="Courier" charset="0"/>
                </a:rPr>
                <a:t>if a: </a:t>
              </a:r>
            </a:p>
            <a:p>
              <a:r>
                <a:rPr lang="en-US" sz="1200" dirty="0">
                  <a:solidFill>
                    <a:prstClr val="black"/>
                  </a:solidFill>
                  <a:latin typeface="Courier" charset="0"/>
                  <a:ea typeface="Courier" charset="0"/>
                  <a:cs typeface="Courier" charset="0"/>
                </a:rPr>
                <a:t>    ...</a:t>
              </a:r>
            </a:p>
          </p:txBody>
        </p:sp>
        <p:sp>
          <p:nvSpPr>
            <p:cNvPr id="6" name="Oval 5">
              <a:extLst>
                <a:ext uri="{FF2B5EF4-FFF2-40B4-BE49-F238E27FC236}">
                  <a16:creationId xmlns:a16="http://schemas.microsoft.com/office/drawing/2014/main" id="{3958063B-51EA-8029-A5E5-CB822CC5ECDF}"/>
                </a:ext>
              </a:extLst>
            </p:cNvPr>
            <p:cNvSpPr/>
            <p:nvPr/>
          </p:nvSpPr>
          <p:spPr>
            <a:xfrm>
              <a:off x="2183451" y="1823499"/>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grpSp>
      <p:grpSp>
        <p:nvGrpSpPr>
          <p:cNvPr id="8" name="Group 7">
            <a:extLst>
              <a:ext uri="{FF2B5EF4-FFF2-40B4-BE49-F238E27FC236}">
                <a16:creationId xmlns:a16="http://schemas.microsoft.com/office/drawing/2014/main" id="{2BA6A43B-CA82-CD35-3953-0938B6D2678D}"/>
              </a:ext>
            </a:extLst>
          </p:cNvPr>
          <p:cNvGrpSpPr/>
          <p:nvPr/>
        </p:nvGrpSpPr>
        <p:grpSpPr>
          <a:xfrm>
            <a:off x="2956775" y="3676630"/>
            <a:ext cx="5722422" cy="1015663"/>
            <a:chOff x="2848757" y="3573840"/>
            <a:chExt cx="5722422" cy="1015663"/>
          </a:xfrm>
        </p:grpSpPr>
        <p:sp>
          <p:nvSpPr>
            <p:cNvPr id="5" name="CuadroTexto 5">
              <a:extLst>
                <a:ext uri="{FF2B5EF4-FFF2-40B4-BE49-F238E27FC236}">
                  <a16:creationId xmlns:a16="http://schemas.microsoft.com/office/drawing/2014/main" id="{6CC6CF43-7008-EE4F-556E-0621BFEB68A9}"/>
                </a:ext>
              </a:extLst>
            </p:cNvPr>
            <p:cNvSpPr txBox="1"/>
            <p:nvPr/>
          </p:nvSpPr>
          <p:spPr>
            <a:xfrm>
              <a:off x="2848757" y="3573840"/>
              <a:ext cx="5722422" cy="1015663"/>
            </a:xfrm>
            <a:prstGeom prst="rect">
              <a:avLst/>
            </a:prstGeom>
            <a:solidFill>
              <a:schemeClr val="accent1">
                <a:lumMod val="20000"/>
                <a:lumOff val="80000"/>
              </a:schemeClr>
            </a:solidFill>
            <a:ln>
              <a:solidFill>
                <a:srgbClr val="B4CCEA"/>
              </a:solidFill>
            </a:ln>
            <a:effectLst/>
          </p:spPr>
          <p:txBody>
            <a:bodyPr wrap="square" rtlCol="0">
              <a:spAutoFit/>
            </a:bodyPr>
            <a:lstStyle/>
            <a:p>
              <a:r>
                <a:rPr lang="ro-RO" sz="1200" dirty="0" err="1">
                  <a:solidFill>
                    <a:prstClr val="black"/>
                  </a:solidFill>
                  <a:latin typeface="Courier" charset="0"/>
                  <a:cs typeface="Courier" charset="0"/>
                </a:rPr>
                <a:t>startMulTime</a:t>
              </a:r>
              <a:r>
                <a:rPr lang="ro-RO" sz="1200" dirty="0">
                  <a:solidFill>
                    <a:prstClr val="black"/>
                  </a:solidFill>
                  <a:latin typeface="Courier" charset="0"/>
                  <a:cs typeface="Courier" charset="0"/>
                </a:rPr>
                <a:t> = </a:t>
              </a:r>
              <a:r>
                <a:rPr lang="ro-RO" sz="1200" dirty="0" err="1">
                  <a:solidFill>
                    <a:prstClr val="black"/>
                  </a:solidFill>
                  <a:latin typeface="Courier" charset="0"/>
                  <a:cs typeface="Courier" charset="0"/>
                </a:rPr>
                <a:t>time.time</a:t>
              </a:r>
              <a:r>
                <a:rPr lang="ro-RO" sz="1200" dirty="0">
                  <a:solidFill>
                    <a:prstClr val="black"/>
                  </a:solidFill>
                  <a:latin typeface="Courier" charset="0"/>
                  <a:cs typeface="Courier" charset="0"/>
                </a:rPr>
                <a:t>()</a:t>
              </a:r>
            </a:p>
            <a:p>
              <a:r>
                <a:rPr lang="it-IT" sz="1200" dirty="0">
                  <a:solidFill>
                    <a:prstClr val="black"/>
                  </a:solidFill>
                  <a:latin typeface="Courier" charset="0"/>
                  <a:cs typeface="Courier" charset="0"/>
                </a:rPr>
                <a:t>for i in range(SIZE):</a:t>
              </a:r>
            </a:p>
            <a:p>
              <a:r>
                <a:rPr lang="it-IT" sz="1200" dirty="0">
                  <a:solidFill>
                    <a:prstClr val="black"/>
                  </a:solidFill>
                  <a:latin typeface="Courier" charset="0"/>
                  <a:cs typeface="Courier" charset="0"/>
                </a:rPr>
                <a:t>    compute </a:t>
              </a:r>
              <a:r>
                <a:rPr lang="en-US" sz="1200" dirty="0">
                  <a:solidFill>
                    <a:prstClr val="black"/>
                  </a:solidFill>
                  <a:latin typeface="Courier" charset="0"/>
                  <a:cs typeface="Courier" charset="0"/>
                </a:rPr>
                <a:t>(A[</a:t>
              </a:r>
              <a:r>
                <a:rPr lang="en-US" sz="1200" dirty="0" err="1">
                  <a:solidFill>
                    <a:prstClr val="black"/>
                  </a:solidFill>
                  <a:latin typeface="Courier" charset="0"/>
                  <a:cs typeface="Courier" charset="0"/>
                </a:rPr>
                <a:t>i</a:t>
              </a:r>
              <a:r>
                <a:rPr lang="en-US" sz="1200" dirty="0">
                  <a:solidFill>
                    <a:prstClr val="black"/>
                  </a:solidFill>
                  <a:latin typeface="Courier" charset="0"/>
                  <a:cs typeface="Courier" charset="0"/>
                </a:rPr>
                <a:t>], B[</a:t>
              </a:r>
              <a:r>
                <a:rPr lang="en-US" sz="1200" dirty="0" err="1">
                  <a:solidFill>
                    <a:prstClr val="black"/>
                  </a:solidFill>
                  <a:latin typeface="Courier" charset="0"/>
                  <a:cs typeface="Courier" charset="0"/>
                </a:rPr>
                <a:t>i</a:t>
              </a:r>
              <a:r>
                <a:rPr lang="en-US" sz="1200" dirty="0">
                  <a:solidFill>
                    <a:prstClr val="black"/>
                  </a:solidFill>
                  <a:latin typeface="Courier" charset="0"/>
                  <a:cs typeface="Courier" charset="0"/>
                </a:rPr>
                <a:t>])</a:t>
              </a:r>
            </a:p>
            <a:p>
              <a:r>
                <a:rPr lang="en-US" sz="1200" dirty="0" err="1">
                  <a:solidFill>
                    <a:prstClr val="black"/>
                  </a:solidFill>
                  <a:latin typeface="Courier" charset="0"/>
                  <a:cs typeface="Courier" charset="0"/>
                </a:rPr>
                <a:t>compss_barrier</a:t>
              </a:r>
              <a:r>
                <a:rPr lang="en-US" sz="1200" dirty="0">
                  <a:solidFill>
                    <a:prstClr val="black"/>
                  </a:solidFill>
                  <a:latin typeface="Courier" charset="0"/>
                  <a:cs typeface="Courier" charset="0"/>
                </a:rPr>
                <a:t>()</a:t>
              </a:r>
            </a:p>
            <a:p>
              <a:r>
                <a:rPr lang="en-US" sz="1200" dirty="0" err="1">
                  <a:solidFill>
                    <a:prstClr val="black"/>
                  </a:solidFill>
                  <a:latin typeface="Courier" charset="0"/>
                  <a:cs typeface="Courier" charset="0"/>
                </a:rPr>
                <a:t>mulTime</a:t>
              </a:r>
              <a:r>
                <a:rPr lang="en-US" sz="1200" dirty="0">
                  <a:solidFill>
                    <a:prstClr val="black"/>
                  </a:solidFill>
                  <a:latin typeface="Courier" charset="0"/>
                  <a:cs typeface="Courier" charset="0"/>
                </a:rPr>
                <a:t> = </a:t>
              </a:r>
              <a:r>
                <a:rPr lang="en-US" sz="1200" dirty="0" err="1">
                  <a:solidFill>
                    <a:prstClr val="black"/>
                  </a:solidFill>
                  <a:latin typeface="Courier" charset="0"/>
                  <a:cs typeface="Courier" charset="0"/>
                </a:rPr>
                <a:t>time.time</a:t>
              </a:r>
              <a:r>
                <a:rPr lang="en-US" sz="1200" dirty="0">
                  <a:solidFill>
                    <a:prstClr val="black"/>
                  </a:solidFill>
                  <a:latin typeface="Courier" charset="0"/>
                  <a:cs typeface="Courier" charset="0"/>
                </a:rPr>
                <a:t>() - </a:t>
              </a:r>
              <a:r>
                <a:rPr lang="en-US" sz="1200" dirty="0" err="1">
                  <a:solidFill>
                    <a:prstClr val="black"/>
                  </a:solidFill>
                  <a:latin typeface="Courier" charset="0"/>
                  <a:cs typeface="Courier" charset="0"/>
                </a:rPr>
                <a:t>startMulTime</a:t>
              </a:r>
              <a:endParaRPr lang="en-US" sz="1200" dirty="0">
                <a:solidFill>
                  <a:prstClr val="black"/>
                </a:solidFill>
                <a:latin typeface="Courier" charset="0"/>
                <a:cs typeface="Courier" charset="0"/>
              </a:endParaRPr>
            </a:p>
          </p:txBody>
        </p:sp>
        <p:sp>
          <p:nvSpPr>
            <p:cNvPr id="7" name="Oval 6">
              <a:extLst>
                <a:ext uri="{FF2B5EF4-FFF2-40B4-BE49-F238E27FC236}">
                  <a16:creationId xmlns:a16="http://schemas.microsoft.com/office/drawing/2014/main" id="{6CD83BB7-8A53-973E-3C04-ACE6442630F6}"/>
                </a:ext>
              </a:extLst>
            </p:cNvPr>
            <p:cNvSpPr/>
            <p:nvPr/>
          </p:nvSpPr>
          <p:spPr>
            <a:xfrm>
              <a:off x="5170491" y="395655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grpSp>
    </p:spTree>
    <p:extLst>
      <p:ext uri="{BB962C8B-B14F-4D97-AF65-F5344CB8AC3E}">
        <p14:creationId xmlns:p14="http://schemas.microsoft.com/office/powerpoint/2010/main" val="1780613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a:t>Other decorators: Tasks’ constraints  </a:t>
            </a:r>
          </a:p>
        </p:txBody>
      </p:sp>
      <p:sp>
        <p:nvSpPr>
          <p:cNvPr id="4" name="2 Marcador de contenido"/>
          <p:cNvSpPr>
            <a:spLocks noGrp="1"/>
          </p:cNvSpPr>
          <p:nvPr>
            <p:ph idx="1"/>
          </p:nvPr>
        </p:nvSpPr>
        <p:spPr/>
        <p:txBody>
          <a:bodyPr>
            <a:noAutofit/>
          </a:bodyPr>
          <a:lstStyle/>
          <a:p>
            <a:pPr>
              <a:defRPr/>
            </a:pPr>
            <a:r>
              <a:rPr lang="en-US" dirty="0"/>
              <a:t>Constraints enable </a:t>
            </a:r>
            <a:r>
              <a:rPr lang="en-GB" dirty="0"/>
              <a:t>to define HW or SW features required to execute a task</a:t>
            </a:r>
          </a:p>
          <a:p>
            <a:pPr lvl="1">
              <a:defRPr/>
            </a:pPr>
            <a:r>
              <a:rPr lang="en-GB" dirty="0"/>
              <a:t>Runtime performs the match-making between the task and the computing nodes</a:t>
            </a:r>
          </a:p>
          <a:p>
            <a:pPr lvl="1">
              <a:defRPr/>
            </a:pPr>
            <a:r>
              <a:rPr lang="en-GB" dirty="0"/>
              <a:t>Support for multi-core tasks and for tasks with memory constraints </a:t>
            </a:r>
          </a:p>
          <a:p>
            <a:pPr lvl="1">
              <a:defRPr/>
            </a:pPr>
            <a:r>
              <a:rPr lang="en-GB" b="1" dirty="0"/>
              <a:t>Support for heterogeneity on the devices in the platform </a:t>
            </a:r>
            <a:endParaRPr lang="en-US" b="1" dirty="0"/>
          </a:p>
        </p:txBody>
      </p:sp>
      <p:sp>
        <p:nvSpPr>
          <p:cNvPr id="14" name="Rectangle 13"/>
          <p:cNvSpPr/>
          <p:nvPr/>
        </p:nvSpPr>
        <p:spPr>
          <a:xfrm>
            <a:off x="3184717" y="3696713"/>
            <a:ext cx="5162449"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@constraint </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MemorySize</a:t>
            </a:r>
            <a:r>
              <a:rPr lang="en-US" sz="1200" dirty="0">
                <a:solidFill>
                  <a:srgbClr val="000000"/>
                </a:solidFill>
                <a:latin typeface="Courier" charset="0"/>
                <a:ea typeface="Courier" charset="0"/>
                <a:cs typeface="Courier" charset="0"/>
              </a:rPr>
              <a:t>=1.0, </a:t>
            </a:r>
            <a:r>
              <a:rPr lang="en-US" sz="1200" dirty="0" err="1">
                <a:solidFill>
                  <a:srgbClr val="000000"/>
                </a:solidFill>
                <a:latin typeface="Courier" charset="0"/>
                <a:ea typeface="Courier" charset="0"/>
                <a:cs typeface="Courier" charset="0"/>
              </a:rPr>
              <a:t>ProcessorType</a:t>
            </a:r>
            <a:r>
              <a:rPr lang="en-US" sz="1200" dirty="0">
                <a:solidFill>
                  <a:srgbClr val="000000"/>
                </a:solidFill>
                <a:latin typeface="Courier" charset="0"/>
                <a:ea typeface="Courier" charset="0"/>
                <a:cs typeface="Courier" charset="0"/>
              </a:rPr>
              <a:t> =”ARM”, )</a:t>
            </a:r>
          </a:p>
          <a:p>
            <a:r>
              <a:rPr lang="en-US" sz="1200" b="1" dirty="0">
                <a:solidFill>
                  <a:srgbClr val="000000"/>
                </a:solidFill>
                <a:latin typeface="Courier" charset="0"/>
                <a:ea typeface="Courier" charset="0"/>
                <a:cs typeface="Courier" charset="0"/>
              </a:rPr>
              <a:t>@task </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a:t>
            </a:r>
            <a:r>
              <a:rPr lang="en-US" sz="1200" dirty="0" err="1">
                <a:solidFill>
                  <a:srgbClr val="000000"/>
                </a:solidFill>
                <a:latin typeface="Courier" charset="0"/>
                <a:ea typeface="Courier" charset="0"/>
                <a:cs typeface="Courier" charset="0"/>
              </a:rPr>
              <a:t>myfunc_other</a:t>
            </a:r>
            <a:r>
              <a:rPr lang="en-US" sz="1200" dirty="0">
                <a:solidFill>
                  <a:srgbClr val="000000"/>
                </a:solidFill>
                <a:latin typeface="Courier" charset="0"/>
                <a:ea typeface="Courier" charset="0"/>
                <a:cs typeface="Courier" charset="0"/>
              </a:rPr>
              <a:t>(a, b, c):</a:t>
            </a:r>
          </a:p>
          <a:p>
            <a:r>
              <a:rPr lang="en-US" sz="1200" dirty="0">
                <a:solidFill>
                  <a:srgbClr val="000000"/>
                </a:solidFill>
                <a:latin typeface="Courier" charset="0"/>
                <a:ea typeface="Courier" charset="0"/>
                <a:cs typeface="Courier" charset="0"/>
              </a:rPr>
              <a:t>    ...</a:t>
            </a:r>
          </a:p>
        </p:txBody>
      </p:sp>
      <p:sp>
        <p:nvSpPr>
          <p:cNvPr id="39" name="Oval 38"/>
          <p:cNvSpPr/>
          <p:nvPr/>
        </p:nvSpPr>
        <p:spPr>
          <a:xfrm>
            <a:off x="7164288" y="4785997"/>
            <a:ext cx="108012" cy="13279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Rectangle 15"/>
          <p:cNvSpPr/>
          <p:nvPr/>
        </p:nvSpPr>
        <p:spPr>
          <a:xfrm>
            <a:off x="449579" y="2736572"/>
            <a:ext cx="7309803"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@constraint </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MemorySize</a:t>
            </a:r>
            <a:r>
              <a:rPr lang="en-US" sz="1200" dirty="0">
                <a:solidFill>
                  <a:srgbClr val="000000"/>
                </a:solidFill>
                <a:latin typeface="Courier" charset="0"/>
                <a:ea typeface="Courier" charset="0"/>
                <a:cs typeface="Courier" charset="0"/>
              </a:rPr>
              <a:t>=6.0, </a:t>
            </a:r>
            <a:r>
              <a:rPr lang="en-US" sz="1200" dirty="0" err="1">
                <a:solidFill>
                  <a:srgbClr val="000000"/>
                </a:solidFill>
                <a:latin typeface="Courier" charset="0"/>
                <a:ea typeface="Courier" charset="0"/>
                <a:cs typeface="Courier" charset="0"/>
              </a:rPr>
              <a:t>ProcessorPerformance</a:t>
            </a:r>
            <a:r>
              <a:rPr lang="en-US" sz="1200" dirty="0">
                <a:solidFill>
                  <a:srgbClr val="000000"/>
                </a:solidFill>
                <a:latin typeface="Courier" charset="0"/>
                <a:ea typeface="Courier" charset="0"/>
                <a:cs typeface="Courier" charset="0"/>
              </a:rPr>
              <a:t>=“5000”, </a:t>
            </a:r>
            <a:r>
              <a:rPr lang="en-US" sz="1200" dirty="0" err="1">
                <a:solidFill>
                  <a:srgbClr val="000000"/>
                </a:solidFill>
                <a:latin typeface="Courier" charset="0"/>
                <a:ea typeface="Courier" charset="0"/>
                <a:cs typeface="Courier" charset="0"/>
              </a:rPr>
              <a:t>ComputingUnits</a:t>
            </a:r>
            <a:r>
              <a:rPr lang="en-US" sz="1200" dirty="0">
                <a:solidFill>
                  <a:srgbClr val="000000"/>
                </a:solidFill>
                <a:latin typeface="Courier" charset="0"/>
                <a:ea typeface="Courier" charset="0"/>
                <a:cs typeface="Courier" charset="0"/>
              </a:rPr>
              <a:t>=“8”)</a:t>
            </a:r>
          </a:p>
          <a:p>
            <a:r>
              <a:rPr lang="en-US" sz="1200" b="1" dirty="0">
                <a:solidFill>
                  <a:srgbClr val="000000"/>
                </a:solidFill>
                <a:latin typeface="Courier" charset="0"/>
                <a:ea typeface="Courier" charset="0"/>
                <a:cs typeface="Courier" charset="0"/>
              </a:rPr>
              <a:t>@task </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a:t>
            </a:r>
            <a:r>
              <a:rPr lang="en-US" sz="1200" dirty="0" err="1">
                <a:solidFill>
                  <a:srgbClr val="000000"/>
                </a:solidFill>
                <a:latin typeface="Courier" charset="0"/>
                <a:ea typeface="Courier" charset="0"/>
                <a:cs typeface="Courier" charset="0"/>
              </a:rPr>
              <a:t>myfunc</a:t>
            </a:r>
            <a:r>
              <a:rPr lang="en-US" sz="1200" dirty="0">
                <a:solidFill>
                  <a:srgbClr val="000000"/>
                </a:solidFill>
                <a:latin typeface="Courier" charset="0"/>
                <a:ea typeface="Courier" charset="0"/>
                <a:cs typeface="Courier" charset="0"/>
              </a:rPr>
              <a:t>(a, b, c):</a:t>
            </a:r>
          </a:p>
          <a:p>
            <a:r>
              <a:rPr lang="en-US" sz="1200" dirty="0">
                <a:solidFill>
                  <a:srgbClr val="000000"/>
                </a:solidFill>
                <a:latin typeface="Courier" charset="0"/>
                <a:ea typeface="Courier" charset="0"/>
                <a:cs typeface="Courier" charset="0"/>
              </a:rPr>
              <a:t>    ...</a:t>
            </a:r>
          </a:p>
        </p:txBody>
      </p:sp>
    </p:spTree>
    <p:extLst>
      <p:ext uri="{BB962C8B-B14F-4D97-AF65-F5344CB8AC3E}">
        <p14:creationId xmlns:p14="http://schemas.microsoft.com/office/powerpoint/2010/main" val="1729315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Management</a:t>
            </a:r>
          </a:p>
        </p:txBody>
      </p:sp>
      <p:sp>
        <p:nvSpPr>
          <p:cNvPr id="12" name="Content Placeholder 2">
            <a:extLst>
              <a:ext uri="{FF2B5EF4-FFF2-40B4-BE49-F238E27FC236}">
                <a16:creationId xmlns:a16="http://schemas.microsoft.com/office/drawing/2014/main" id="{C4BE7E30-2EA2-D9FB-EF73-94BC0361C042}"/>
              </a:ext>
            </a:extLst>
          </p:cNvPr>
          <p:cNvSpPr>
            <a:spLocks noGrp="1"/>
          </p:cNvSpPr>
          <p:nvPr>
            <p:ph idx="1"/>
          </p:nvPr>
        </p:nvSpPr>
        <p:spPr>
          <a:xfrm>
            <a:off x="4543500" y="1031288"/>
            <a:ext cx="4184864" cy="3423315"/>
          </a:xfrm>
        </p:spPr>
        <p:txBody>
          <a:bodyPr>
            <a:normAutofit/>
          </a:bodyPr>
          <a:lstStyle/>
          <a:p>
            <a:r>
              <a:rPr lang="en-GB" sz="1350" dirty="0"/>
              <a:t>Tasks can raise exceptions</a:t>
            </a:r>
          </a:p>
          <a:p>
            <a:endParaRPr lang="en-GB" sz="1350" dirty="0"/>
          </a:p>
          <a:p>
            <a:endParaRPr lang="en-GB" sz="1350" dirty="0"/>
          </a:p>
          <a:p>
            <a:endParaRPr lang="en-GB" sz="1350" dirty="0"/>
          </a:p>
          <a:p>
            <a:r>
              <a:rPr lang="en-GB" sz="1350" dirty="0"/>
              <a:t>Combined with groups of tasks enables to cancel the group of tasks on the occurrence of an exception</a:t>
            </a:r>
          </a:p>
        </p:txBody>
      </p:sp>
      <p:sp>
        <p:nvSpPr>
          <p:cNvPr id="10" name="Content Placeholder 2">
            <a:extLst>
              <a:ext uri="{FF2B5EF4-FFF2-40B4-BE49-F238E27FC236}">
                <a16:creationId xmlns:a16="http://schemas.microsoft.com/office/drawing/2014/main" id="{AA9890DB-38F9-21FB-5057-016CB26D4C9D}"/>
              </a:ext>
            </a:extLst>
          </p:cNvPr>
          <p:cNvSpPr txBox="1">
            <a:spLocks/>
          </p:cNvSpPr>
          <p:nvPr/>
        </p:nvSpPr>
        <p:spPr>
          <a:xfrm>
            <a:off x="112950" y="972638"/>
            <a:ext cx="4268550" cy="362494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350" dirty="0"/>
              <a:t>Interface than enables the programmer to give hints about failure management</a:t>
            </a:r>
          </a:p>
          <a:p>
            <a:endParaRPr lang="en-GB" sz="1350" dirty="0"/>
          </a:p>
          <a:p>
            <a:endParaRPr lang="en-GB" sz="1350" dirty="0"/>
          </a:p>
          <a:p>
            <a:endParaRPr lang="en-GB" sz="1350" dirty="0"/>
          </a:p>
          <a:p>
            <a:pPr marL="0" indent="0">
              <a:buNone/>
            </a:pPr>
            <a:endParaRPr lang="en-GB" sz="1350" dirty="0"/>
          </a:p>
          <a:p>
            <a:r>
              <a:rPr lang="en-GB" sz="1350" dirty="0"/>
              <a:t>Options: RETRY, CANCEL_SUCCESSORS, FAIL, IGNORE</a:t>
            </a:r>
          </a:p>
          <a:p>
            <a:r>
              <a:rPr lang="en-GB" sz="1350" dirty="0"/>
              <a:t>Implications on file management:</a:t>
            </a:r>
          </a:p>
          <a:p>
            <a:pPr lvl="1"/>
            <a:r>
              <a:rPr lang="en-GB" sz="1200" dirty="0"/>
              <a:t>I.e., on IGNORE, output files: are generated empty</a:t>
            </a:r>
          </a:p>
          <a:p>
            <a:r>
              <a:rPr lang="en-GB" sz="1350" b="1" dirty="0"/>
              <a:t>Possibility of ignoring part of the execution of the workflow, for example if a task fails in an unstable device </a:t>
            </a:r>
          </a:p>
          <a:p>
            <a:r>
              <a:rPr lang="en-GB" sz="1350" b="1" dirty="0"/>
              <a:t>Opens the possibility of dynamic workflow behaviour depending on the actual outcome of the tasks </a:t>
            </a:r>
          </a:p>
          <a:p>
            <a:endParaRPr lang="en-GB" sz="1500" b="1" dirty="0"/>
          </a:p>
          <a:p>
            <a:pPr lvl="1"/>
            <a:endParaRPr lang="en-GB" sz="1350" dirty="0"/>
          </a:p>
        </p:txBody>
      </p:sp>
      <p:sp>
        <p:nvSpPr>
          <p:cNvPr id="11" name="Rectangle 10">
            <a:extLst>
              <a:ext uri="{FF2B5EF4-FFF2-40B4-BE49-F238E27FC236}">
                <a16:creationId xmlns:a16="http://schemas.microsoft.com/office/drawing/2014/main" id="{06F859AD-17F0-2888-2A65-748FE995C585}"/>
              </a:ext>
            </a:extLst>
          </p:cNvPr>
          <p:cNvSpPr/>
          <p:nvPr/>
        </p:nvSpPr>
        <p:spPr>
          <a:xfrm>
            <a:off x="288210" y="1489580"/>
            <a:ext cx="3925650" cy="981038"/>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825" b="1" dirty="0">
                <a:solidFill>
                  <a:srgbClr val="000000"/>
                </a:solidFill>
                <a:latin typeface="Courier" charset="0"/>
                <a:ea typeface="Courier" charset="0"/>
                <a:cs typeface="Courier" charset="0"/>
              </a:rPr>
              <a:t>@task(file_path=FILE_INOUT, </a:t>
            </a:r>
            <a:r>
              <a:rPr lang="en-US" sz="825" b="1" dirty="0" err="1">
                <a:solidFill>
                  <a:srgbClr val="000000"/>
                </a:solidFill>
                <a:latin typeface="Courier" charset="0"/>
                <a:ea typeface="Courier" charset="0"/>
                <a:cs typeface="Courier" charset="0"/>
              </a:rPr>
              <a:t>on_failure</a:t>
            </a:r>
            <a:r>
              <a:rPr lang="en-US" sz="825" b="1" dirty="0">
                <a:solidFill>
                  <a:srgbClr val="000000"/>
                </a:solidFill>
                <a:latin typeface="Courier" charset="0"/>
                <a:ea typeface="Courier" charset="0"/>
                <a:cs typeface="Courier" charset="0"/>
              </a:rPr>
              <a:t>='CANCEL_SUCCESSORS’,     </a:t>
            </a:r>
            <a:r>
              <a:rPr lang="en-US" sz="825" b="1" dirty="0" err="1">
                <a:solidFill>
                  <a:srgbClr val="000000"/>
                </a:solidFill>
                <a:latin typeface="Courier" charset="0"/>
                <a:ea typeface="Courier" charset="0"/>
                <a:cs typeface="Courier" charset="0"/>
              </a:rPr>
              <a:t>time_out</a:t>
            </a:r>
            <a:r>
              <a:rPr lang="en-US" sz="825" b="1" dirty="0">
                <a:solidFill>
                  <a:srgbClr val="000000"/>
                </a:solidFill>
                <a:latin typeface="Courier" charset="0"/>
                <a:ea typeface="Courier" charset="0"/>
                <a:cs typeface="Courier" charset="0"/>
              </a:rPr>
              <a:t>=‘$</a:t>
            </a:r>
            <a:r>
              <a:rPr lang="en-US" sz="825" b="1" dirty="0" err="1">
                <a:solidFill>
                  <a:srgbClr val="000000"/>
                </a:solidFill>
                <a:latin typeface="Courier" charset="0"/>
                <a:ea typeface="Courier" charset="0"/>
                <a:cs typeface="Courier" charset="0"/>
              </a:rPr>
              <a:t>task_timeout</a:t>
            </a:r>
            <a:r>
              <a:rPr lang="en-US" sz="825" b="1" dirty="0">
                <a:solidFill>
                  <a:srgbClr val="000000"/>
                </a:solidFill>
                <a:latin typeface="Courier" charset="0"/>
                <a:ea typeface="Courier" charset="0"/>
                <a:cs typeface="Courier" charset="0"/>
              </a:rPr>
              <a:t>’)</a:t>
            </a:r>
          </a:p>
          <a:p>
            <a:r>
              <a:rPr lang="en-US" sz="825" dirty="0">
                <a:solidFill>
                  <a:srgbClr val="000000"/>
                </a:solidFill>
                <a:latin typeface="Courier" charset="0"/>
                <a:ea typeface="Courier" charset="0"/>
                <a:cs typeface="Courier" charset="0"/>
              </a:rPr>
              <a:t>def task(</a:t>
            </a:r>
            <a:r>
              <a:rPr lang="en-US" sz="825" dirty="0" err="1">
                <a:solidFill>
                  <a:srgbClr val="000000"/>
                </a:solidFill>
                <a:latin typeface="Courier" charset="0"/>
                <a:ea typeface="Courier" charset="0"/>
                <a:cs typeface="Courier" charset="0"/>
              </a:rPr>
              <a:t>file_path</a:t>
            </a:r>
            <a:r>
              <a:rPr lang="en-US" sz="825" dirty="0">
                <a:solidFill>
                  <a:srgbClr val="000000"/>
                </a:solidFill>
                <a:latin typeface="Courier" charset="0"/>
                <a:ea typeface="Courier" charset="0"/>
                <a:cs typeface="Courier" charset="0"/>
              </a:rPr>
              <a:t>):</a:t>
            </a:r>
          </a:p>
          <a:p>
            <a:r>
              <a:rPr lang="en-US" sz="825" dirty="0">
                <a:solidFill>
                  <a:srgbClr val="000000"/>
                </a:solidFill>
                <a:latin typeface="Courier" charset="0"/>
                <a:ea typeface="Courier" charset="0"/>
                <a:cs typeface="Courier" charset="0"/>
              </a:rPr>
              <a:t>    ...</a:t>
            </a:r>
          </a:p>
          <a:p>
            <a:r>
              <a:rPr lang="en-US" sz="825" dirty="0">
                <a:solidFill>
                  <a:srgbClr val="000000"/>
                </a:solidFill>
                <a:latin typeface="Courier" charset="0"/>
                <a:ea typeface="Courier" charset="0"/>
                <a:cs typeface="Courier" charset="0"/>
              </a:rPr>
              <a:t>    if </a:t>
            </a:r>
            <a:r>
              <a:rPr lang="en-US" sz="825" dirty="0" err="1">
                <a:solidFill>
                  <a:srgbClr val="000000"/>
                </a:solidFill>
                <a:latin typeface="Courier" charset="0"/>
                <a:ea typeface="Courier" charset="0"/>
                <a:cs typeface="Courier" charset="0"/>
              </a:rPr>
              <a:t>cond</a:t>
            </a:r>
            <a:r>
              <a:rPr lang="en-US" sz="825" dirty="0">
                <a:solidFill>
                  <a:srgbClr val="000000"/>
                </a:solidFill>
                <a:latin typeface="Courier" charset="0"/>
                <a:ea typeface="Courier" charset="0"/>
                <a:cs typeface="Courier" charset="0"/>
              </a:rPr>
              <a:t> :</a:t>
            </a:r>
          </a:p>
          <a:p>
            <a:r>
              <a:rPr lang="en-US" sz="825" dirty="0">
                <a:solidFill>
                  <a:srgbClr val="000000"/>
                </a:solidFill>
                <a:latin typeface="Courier" charset="0"/>
                <a:ea typeface="Courier" charset="0"/>
                <a:cs typeface="Courier" charset="0"/>
              </a:rPr>
              <a:t>        raise Exception()</a:t>
            </a:r>
          </a:p>
        </p:txBody>
      </p:sp>
      <p:sp>
        <p:nvSpPr>
          <p:cNvPr id="13" name="Rectangle 12">
            <a:extLst>
              <a:ext uri="{FF2B5EF4-FFF2-40B4-BE49-F238E27FC236}">
                <a16:creationId xmlns:a16="http://schemas.microsoft.com/office/drawing/2014/main" id="{C0E4DA7F-0A21-F55D-5733-5FA2C3E129C7}"/>
              </a:ext>
            </a:extLst>
          </p:cNvPr>
          <p:cNvSpPr/>
          <p:nvPr/>
        </p:nvSpPr>
        <p:spPr>
          <a:xfrm>
            <a:off x="4701286" y="2843255"/>
            <a:ext cx="2765330" cy="177741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825" dirty="0">
                <a:solidFill>
                  <a:srgbClr val="000000"/>
                </a:solidFill>
                <a:latin typeface="Courier" charset="0"/>
              </a:rPr>
              <a:t>def </a:t>
            </a:r>
            <a:r>
              <a:rPr lang="en-US" sz="825" dirty="0" err="1">
                <a:solidFill>
                  <a:srgbClr val="000000"/>
                </a:solidFill>
                <a:latin typeface="Courier" charset="0"/>
              </a:rPr>
              <a:t>test_cancellation</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try:</a:t>
            </a:r>
          </a:p>
          <a:p>
            <a:r>
              <a:rPr lang="en-US" sz="825" dirty="0">
                <a:solidFill>
                  <a:srgbClr val="000000"/>
                </a:solidFill>
                <a:latin typeface="Courier" charset="0"/>
              </a:rPr>
              <a:t>        with </a:t>
            </a:r>
            <a:r>
              <a:rPr lang="en-US" sz="825" b="1" dirty="0" err="1">
                <a:solidFill>
                  <a:srgbClr val="000000"/>
                </a:solidFill>
                <a:latin typeface="Courier" charset="0"/>
              </a:rPr>
              <a:t>TaskGroup</a:t>
            </a:r>
            <a:r>
              <a:rPr lang="en-US" sz="825" b="1" dirty="0">
                <a:solidFill>
                  <a:srgbClr val="000000"/>
                </a:solidFill>
                <a:latin typeface="Courier" charset="0"/>
              </a:rPr>
              <a:t>('</a:t>
            </a:r>
            <a:r>
              <a:rPr lang="en-US" sz="825" b="1" dirty="0" err="1">
                <a:solidFill>
                  <a:srgbClr val="000000"/>
                </a:solidFill>
                <a:latin typeface="Courier" charset="0"/>
              </a:rPr>
              <a:t>failedGroup</a:t>
            </a:r>
            <a:r>
              <a:rPr lang="en-US" sz="825" b="1" dirty="0">
                <a:solidFill>
                  <a:srgbClr val="000000"/>
                </a:solidFill>
                <a:latin typeface="Courier" charset="0"/>
              </a:rPr>
              <a:t>’):</a:t>
            </a:r>
          </a:p>
          <a:p>
            <a:r>
              <a:rPr lang="en-US" sz="825" b="1" dirty="0">
                <a:solidFill>
                  <a:srgbClr val="000000"/>
                </a:solidFill>
                <a:latin typeface="Courier" charset="0"/>
              </a:rPr>
              <a:t>              </a:t>
            </a:r>
            <a:r>
              <a:rPr lang="en-US" sz="825" dirty="0" err="1">
                <a:solidFill>
                  <a:srgbClr val="000000"/>
                </a:solidFill>
                <a:latin typeface="Courier" charset="0"/>
              </a:rPr>
              <a:t>long_task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a:t>
            </a:r>
            <a:r>
              <a:rPr lang="en-US" sz="825" dirty="0" err="1">
                <a:solidFill>
                  <a:srgbClr val="000000"/>
                </a:solidFill>
                <a:latin typeface="Courier" charset="0"/>
              </a:rPr>
              <a:t>long_task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pPr lvl="1"/>
            <a:r>
              <a:rPr lang="en-US" sz="825" dirty="0">
                <a:solidFill>
                  <a:srgbClr val="000000"/>
                </a:solidFill>
                <a:latin typeface="Courier" charset="0"/>
              </a:rPr>
              <a:t>	   </a:t>
            </a:r>
            <a:r>
              <a:rPr lang="en-US" sz="825" dirty="0" err="1">
                <a:solidFill>
                  <a:srgbClr val="000000"/>
                </a:solidFill>
                <a:latin typeface="Courier" charset="0"/>
              </a:rPr>
              <a:t>executed_task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pPr lvl="1"/>
            <a:r>
              <a:rPr lang="en-US" sz="825" dirty="0">
                <a:solidFill>
                  <a:srgbClr val="000000"/>
                </a:solidFill>
                <a:latin typeface="Courier" charset="0"/>
              </a:rPr>
              <a:t>	   </a:t>
            </a:r>
            <a:r>
              <a:rPr lang="en-US" sz="825" dirty="0" err="1">
                <a:solidFill>
                  <a:srgbClr val="000000"/>
                </a:solidFill>
                <a:latin typeface="Courier" charset="0"/>
              </a:rPr>
              <a:t>comp_task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a:t>
            </a:r>
            <a:r>
              <a:rPr lang="en-US" sz="825" dirty="0" err="1">
                <a:solidFill>
                  <a:srgbClr val="000000"/>
                </a:solidFill>
                <a:latin typeface="Courier" charset="0"/>
              </a:rPr>
              <a:t>cancelledTask</a:t>
            </a:r>
            <a:r>
              <a:rPr lang="en-US" sz="825" dirty="0">
                <a:solidFill>
                  <a:srgbClr val="000000"/>
                </a:solidFill>
                <a:latin typeface="Courier" charset="0"/>
              </a:rPr>
              <a:t>(FILE_NAME);</a:t>
            </a:r>
          </a:p>
          <a:p>
            <a:r>
              <a:rPr lang="en-US" sz="825" dirty="0">
                <a:solidFill>
                  <a:srgbClr val="000000"/>
                </a:solidFill>
                <a:latin typeface="Courier" charset="0"/>
              </a:rPr>
              <a:t>	   </a:t>
            </a:r>
            <a:r>
              <a:rPr lang="en-US" sz="825" dirty="0" err="1">
                <a:solidFill>
                  <a:srgbClr val="000000"/>
                </a:solidFill>
                <a:latin typeface="Courier" charset="0"/>
              </a:rPr>
              <a:t>cancelledTask</a:t>
            </a:r>
            <a:r>
              <a:rPr lang="en-US" sz="825" dirty="0">
                <a:solidFill>
                  <a:srgbClr val="000000"/>
                </a:solidFill>
                <a:latin typeface="Courier" charset="0"/>
              </a:rPr>
              <a:t>(FILE_NAME)</a:t>
            </a:r>
          </a:p>
          <a:p>
            <a:endParaRPr lang="en-US" sz="825" dirty="0">
              <a:solidFill>
                <a:srgbClr val="000000"/>
              </a:solidFill>
              <a:latin typeface="Courier" charset="0"/>
            </a:endParaRPr>
          </a:p>
          <a:p>
            <a:r>
              <a:rPr lang="en-US" sz="825" dirty="0">
                <a:solidFill>
                  <a:srgbClr val="000000"/>
                </a:solidFill>
                <a:latin typeface="Courier" charset="0"/>
              </a:rPr>
              <a:t>except </a:t>
            </a:r>
            <a:r>
              <a:rPr lang="en-US" sz="825" b="1" dirty="0" err="1">
                <a:solidFill>
                  <a:srgbClr val="000000"/>
                </a:solidFill>
                <a:latin typeface="Courier" charset="0"/>
              </a:rPr>
              <a:t>COMPSsException</a:t>
            </a:r>
            <a:r>
              <a:rPr lang="en-US" sz="825" dirty="0">
                <a:solidFill>
                  <a:srgbClr val="000000"/>
                </a:solidFill>
                <a:latin typeface="Courier" charset="0"/>
              </a:rPr>
              <a:t>:</a:t>
            </a:r>
          </a:p>
          <a:p>
            <a:r>
              <a:rPr lang="en-US" sz="825" dirty="0">
                <a:solidFill>
                  <a:srgbClr val="000000"/>
                </a:solidFill>
                <a:latin typeface="Courier" charset="0"/>
              </a:rPr>
              <a:t>        print("</a:t>
            </a:r>
            <a:r>
              <a:rPr lang="en-US" sz="825" dirty="0" err="1">
                <a:solidFill>
                  <a:srgbClr val="000000"/>
                </a:solidFill>
                <a:latin typeface="Courier" charset="0"/>
              </a:rPr>
              <a:t>COMPSsException</a:t>
            </a:r>
            <a:r>
              <a:rPr lang="en-US" sz="825" dirty="0">
                <a:solidFill>
                  <a:srgbClr val="000000"/>
                </a:solidFill>
                <a:latin typeface="Courier" charset="0"/>
              </a:rPr>
              <a:t> caught")</a:t>
            </a:r>
          </a:p>
          <a:p>
            <a:r>
              <a:rPr lang="en-US" sz="825" dirty="0">
                <a:solidFill>
                  <a:srgbClr val="000000"/>
                </a:solidFill>
                <a:latin typeface="Courier" charset="0"/>
              </a:rPr>
              <a:t>        </a:t>
            </a:r>
            <a:r>
              <a:rPr lang="en-US" sz="825" dirty="0" err="1">
                <a:solidFill>
                  <a:srgbClr val="000000"/>
                </a:solidFill>
                <a:latin typeface="Courier" charset="0"/>
              </a:rPr>
              <a:t>write_two</a:t>
            </a:r>
            <a:r>
              <a:rPr lang="en-US" sz="825" dirty="0">
                <a:solidFill>
                  <a:srgbClr val="000000"/>
                </a:solidFill>
                <a:latin typeface="Courier" charset="0"/>
              </a:rPr>
              <a:t>(</a:t>
            </a:r>
            <a:r>
              <a:rPr lang="en-US" sz="825" dirty="0" err="1">
                <a:solidFill>
                  <a:srgbClr val="000000"/>
                </a:solidFill>
                <a:latin typeface="Courier" charset="0"/>
              </a:rPr>
              <a:t>file_name</a:t>
            </a:r>
            <a:r>
              <a:rPr lang="en-US" sz="1050" dirty="0">
                <a:solidFill>
                  <a:srgbClr val="000000"/>
                </a:solidFill>
                <a:latin typeface="Courier" charset="0"/>
              </a:rPr>
              <a:t>)</a:t>
            </a:r>
          </a:p>
        </p:txBody>
      </p:sp>
      <p:sp>
        <p:nvSpPr>
          <p:cNvPr id="14" name="Rectangle 13">
            <a:extLst>
              <a:ext uri="{FF2B5EF4-FFF2-40B4-BE49-F238E27FC236}">
                <a16:creationId xmlns:a16="http://schemas.microsoft.com/office/drawing/2014/main" id="{7FCC0491-8558-B7E0-8B34-779DF132F556}"/>
              </a:ext>
            </a:extLst>
          </p:cNvPr>
          <p:cNvSpPr/>
          <p:nvPr/>
        </p:nvSpPr>
        <p:spPr>
          <a:xfrm>
            <a:off x="4959839" y="1364770"/>
            <a:ext cx="3441206" cy="646331"/>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900" b="1" dirty="0">
                <a:solidFill>
                  <a:srgbClr val="000000"/>
                </a:solidFill>
                <a:latin typeface="Courier" charset="0"/>
              </a:rPr>
              <a:t>@task(</a:t>
            </a:r>
            <a:r>
              <a:rPr lang="en-US" sz="900" b="1" dirty="0" err="1">
                <a:solidFill>
                  <a:srgbClr val="000000"/>
                </a:solidFill>
                <a:latin typeface="Courier" charset="0"/>
              </a:rPr>
              <a:t>file_path</a:t>
            </a:r>
            <a:r>
              <a:rPr lang="en-US" sz="900" b="1" dirty="0">
                <a:solidFill>
                  <a:srgbClr val="000000"/>
                </a:solidFill>
                <a:latin typeface="Courier" charset="0"/>
              </a:rPr>
              <a:t>=FILE_INOUT)</a:t>
            </a:r>
          </a:p>
          <a:p>
            <a:r>
              <a:rPr lang="en-US" sz="900" dirty="0">
                <a:solidFill>
                  <a:srgbClr val="000000"/>
                </a:solidFill>
                <a:latin typeface="Courier" charset="0"/>
              </a:rPr>
              <a:t>def </a:t>
            </a:r>
            <a:r>
              <a:rPr lang="en-US" sz="900" dirty="0" err="1">
                <a:solidFill>
                  <a:srgbClr val="000000"/>
                </a:solidFill>
                <a:latin typeface="Courier" charset="0"/>
              </a:rPr>
              <a:t>comp_task</a:t>
            </a:r>
            <a:r>
              <a:rPr lang="en-US" sz="900" dirty="0">
                <a:solidFill>
                  <a:srgbClr val="000000"/>
                </a:solidFill>
                <a:latin typeface="Courier" charset="0"/>
              </a:rPr>
              <a:t>(</a:t>
            </a:r>
            <a:r>
              <a:rPr lang="en-US" sz="900" dirty="0" err="1">
                <a:solidFill>
                  <a:srgbClr val="000000"/>
                </a:solidFill>
                <a:latin typeface="Courier" charset="0"/>
              </a:rPr>
              <a:t>file_path</a:t>
            </a:r>
            <a:r>
              <a:rPr lang="en-US" sz="900" dirty="0">
                <a:solidFill>
                  <a:srgbClr val="000000"/>
                </a:solidFill>
                <a:latin typeface="Courier" charset="0"/>
              </a:rPr>
              <a:t>):</a:t>
            </a:r>
          </a:p>
          <a:p>
            <a:r>
              <a:rPr lang="en-US" sz="900" dirty="0">
                <a:solidFill>
                  <a:srgbClr val="000000"/>
                </a:solidFill>
                <a:latin typeface="Courier" charset="0"/>
              </a:rPr>
              <a:t>    ...</a:t>
            </a:r>
          </a:p>
          <a:p>
            <a:r>
              <a:rPr lang="en-US" sz="900" dirty="0">
                <a:solidFill>
                  <a:srgbClr val="000000"/>
                </a:solidFill>
                <a:latin typeface="Courier" charset="0"/>
              </a:rPr>
              <a:t>    raise </a:t>
            </a:r>
            <a:r>
              <a:rPr lang="en-US" sz="900" b="1" dirty="0" err="1">
                <a:solidFill>
                  <a:srgbClr val="000000"/>
                </a:solidFill>
                <a:latin typeface="Courier" charset="0"/>
              </a:rPr>
              <a:t>COMPSsException</a:t>
            </a:r>
            <a:r>
              <a:rPr lang="en-US" sz="900" b="1" dirty="0">
                <a:solidFill>
                  <a:srgbClr val="000000"/>
                </a:solidFill>
                <a:latin typeface="Courier" charset="0"/>
              </a:rPr>
              <a:t>("Exception raised")</a:t>
            </a:r>
          </a:p>
        </p:txBody>
      </p:sp>
      <p:grpSp>
        <p:nvGrpSpPr>
          <p:cNvPr id="15" name="Group 14">
            <a:extLst>
              <a:ext uri="{FF2B5EF4-FFF2-40B4-BE49-F238E27FC236}">
                <a16:creationId xmlns:a16="http://schemas.microsoft.com/office/drawing/2014/main" id="{86241FA5-723E-3B8F-5FC4-F0BCE9C2B5B8}"/>
              </a:ext>
            </a:extLst>
          </p:cNvPr>
          <p:cNvGrpSpPr/>
          <p:nvPr/>
        </p:nvGrpSpPr>
        <p:grpSpPr>
          <a:xfrm>
            <a:off x="7547616" y="3132279"/>
            <a:ext cx="1431768" cy="1414994"/>
            <a:chOff x="1360720" y="1785256"/>
            <a:chExt cx="1909024" cy="1886659"/>
          </a:xfrm>
        </p:grpSpPr>
        <p:sp>
          <p:nvSpPr>
            <p:cNvPr id="16" name="Oval 15">
              <a:extLst>
                <a:ext uri="{FF2B5EF4-FFF2-40B4-BE49-F238E27FC236}">
                  <a16:creationId xmlns:a16="http://schemas.microsoft.com/office/drawing/2014/main" id="{F4102B46-7C60-9AD9-559D-5348ED216C6C}"/>
                </a:ext>
              </a:extLst>
            </p:cNvPr>
            <p:cNvSpPr/>
            <p:nvPr/>
          </p:nvSpPr>
          <p:spPr>
            <a:xfrm>
              <a:off x="1360720" y="1785257"/>
              <a:ext cx="432000" cy="1358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t>
              </a:r>
              <a:endParaRPr lang="en-GB" sz="825" dirty="0"/>
            </a:p>
          </p:txBody>
        </p:sp>
        <p:sp>
          <p:nvSpPr>
            <p:cNvPr id="17" name="Oval 16">
              <a:extLst>
                <a:ext uri="{FF2B5EF4-FFF2-40B4-BE49-F238E27FC236}">
                  <a16:creationId xmlns:a16="http://schemas.microsoft.com/office/drawing/2014/main" id="{F6BF6AF7-8E93-5093-3CD7-1C2EE8937953}"/>
                </a:ext>
              </a:extLst>
            </p:cNvPr>
            <p:cNvSpPr/>
            <p:nvPr/>
          </p:nvSpPr>
          <p:spPr>
            <a:xfrm>
              <a:off x="1857353" y="1785256"/>
              <a:ext cx="432000" cy="1358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t>
              </a:r>
            </a:p>
          </p:txBody>
        </p:sp>
        <p:sp>
          <p:nvSpPr>
            <p:cNvPr id="18" name="Oval 17">
              <a:extLst>
                <a:ext uri="{FF2B5EF4-FFF2-40B4-BE49-F238E27FC236}">
                  <a16:creationId xmlns:a16="http://schemas.microsoft.com/office/drawing/2014/main" id="{6BEC3E3E-FA8D-7533-561B-3CB90B34E2F2}"/>
                </a:ext>
              </a:extLst>
            </p:cNvPr>
            <p:cNvSpPr/>
            <p:nvPr/>
          </p:nvSpPr>
          <p:spPr>
            <a:xfrm>
              <a:off x="2405744" y="1785257"/>
              <a:ext cx="432000" cy="43200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a:t>
              </a:r>
            </a:p>
          </p:txBody>
        </p:sp>
        <p:sp>
          <p:nvSpPr>
            <p:cNvPr id="19" name="Oval 18">
              <a:extLst>
                <a:ext uri="{FF2B5EF4-FFF2-40B4-BE49-F238E27FC236}">
                  <a16:creationId xmlns:a16="http://schemas.microsoft.com/office/drawing/2014/main" id="{08ACEA1A-2114-3EE3-B648-C601E8014816}"/>
                </a:ext>
              </a:extLst>
            </p:cNvPr>
            <p:cNvSpPr/>
            <p:nvPr/>
          </p:nvSpPr>
          <p:spPr>
            <a:xfrm>
              <a:off x="2405744" y="2507143"/>
              <a:ext cx="432000" cy="43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T</a:t>
              </a:r>
            </a:p>
          </p:txBody>
        </p:sp>
        <p:sp>
          <p:nvSpPr>
            <p:cNvPr id="20" name="Oval 19">
              <a:extLst>
                <a:ext uri="{FF2B5EF4-FFF2-40B4-BE49-F238E27FC236}">
                  <a16:creationId xmlns:a16="http://schemas.microsoft.com/office/drawing/2014/main" id="{2A8656D2-2BFF-1AE3-70DA-B4EF523C27E3}"/>
                </a:ext>
              </a:extLst>
            </p:cNvPr>
            <p:cNvSpPr/>
            <p:nvPr/>
          </p:nvSpPr>
          <p:spPr>
            <a:xfrm>
              <a:off x="1990372" y="3239915"/>
              <a:ext cx="432000" cy="4320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a:t>
              </a:r>
            </a:p>
          </p:txBody>
        </p:sp>
        <p:sp>
          <p:nvSpPr>
            <p:cNvPr id="21" name="Oval 20">
              <a:extLst>
                <a:ext uri="{FF2B5EF4-FFF2-40B4-BE49-F238E27FC236}">
                  <a16:creationId xmlns:a16="http://schemas.microsoft.com/office/drawing/2014/main" id="{FA618165-59FA-616B-F9BE-6CB16620600C}"/>
                </a:ext>
              </a:extLst>
            </p:cNvPr>
            <p:cNvSpPr/>
            <p:nvPr/>
          </p:nvSpPr>
          <p:spPr>
            <a:xfrm>
              <a:off x="2837744" y="3239915"/>
              <a:ext cx="432000" cy="4320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a:t>
              </a:r>
            </a:p>
          </p:txBody>
        </p:sp>
        <p:cxnSp>
          <p:nvCxnSpPr>
            <p:cNvPr id="22" name="Curved Connector 12">
              <a:extLst>
                <a:ext uri="{FF2B5EF4-FFF2-40B4-BE49-F238E27FC236}">
                  <a16:creationId xmlns:a16="http://schemas.microsoft.com/office/drawing/2014/main" id="{F49E92DE-4AD1-7CEC-EC48-07CC352E4698}"/>
                </a:ext>
              </a:extLst>
            </p:cNvPr>
            <p:cNvCxnSpPr>
              <a:stCxn id="18" idx="4"/>
              <a:endCxn id="19" idx="0"/>
            </p:cNvCxnSpPr>
            <p:nvPr/>
          </p:nvCxnSpPr>
          <p:spPr>
            <a:xfrm rot="5400000">
              <a:off x="2476801" y="2362200"/>
              <a:ext cx="289886"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13">
              <a:extLst>
                <a:ext uri="{FF2B5EF4-FFF2-40B4-BE49-F238E27FC236}">
                  <a16:creationId xmlns:a16="http://schemas.microsoft.com/office/drawing/2014/main" id="{1640A3DA-EDD5-EE77-19B2-B86FAD74920C}"/>
                </a:ext>
              </a:extLst>
            </p:cNvPr>
            <p:cNvCxnSpPr>
              <a:stCxn id="19" idx="4"/>
              <a:endCxn id="20" idx="0"/>
            </p:cNvCxnSpPr>
            <p:nvPr/>
          </p:nvCxnSpPr>
          <p:spPr>
            <a:xfrm rot="5400000">
              <a:off x="2263672" y="2881843"/>
              <a:ext cx="300772" cy="4153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14">
              <a:extLst>
                <a:ext uri="{FF2B5EF4-FFF2-40B4-BE49-F238E27FC236}">
                  <a16:creationId xmlns:a16="http://schemas.microsoft.com/office/drawing/2014/main" id="{DE824154-BC4B-2B5C-F599-8B1AC6ED541C}"/>
                </a:ext>
              </a:extLst>
            </p:cNvPr>
            <p:cNvCxnSpPr>
              <a:stCxn id="19" idx="4"/>
              <a:endCxn id="21" idx="0"/>
            </p:cNvCxnSpPr>
            <p:nvPr/>
          </p:nvCxnSpPr>
          <p:spPr>
            <a:xfrm rot="16200000" flipH="1">
              <a:off x="2687358" y="2873529"/>
              <a:ext cx="300772" cy="4320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9313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p:txBody>
          <a:bodyPr/>
          <a:lstStyle/>
          <a:p>
            <a:r>
              <a:rPr lang="es-ES" dirty="0"/>
              <a:t>Agenda</a:t>
            </a:r>
          </a:p>
        </p:txBody>
      </p:sp>
      <p:graphicFrame>
        <p:nvGraphicFramePr>
          <p:cNvPr id="7" name="Table 7">
            <a:extLst>
              <a:ext uri="{FF2B5EF4-FFF2-40B4-BE49-F238E27FC236}">
                <a16:creationId xmlns:a16="http://schemas.microsoft.com/office/drawing/2014/main" id="{34DD0333-2597-9254-2F5A-CBF29AAB6B54}"/>
              </a:ext>
            </a:extLst>
          </p:cNvPr>
          <p:cNvGraphicFramePr>
            <a:graphicFrameLocks noGrp="1"/>
          </p:cNvGraphicFramePr>
          <p:nvPr>
            <p:extLst>
              <p:ext uri="{D42A27DB-BD31-4B8C-83A1-F6EECF244321}">
                <p14:modId xmlns:p14="http://schemas.microsoft.com/office/powerpoint/2010/main" val="184550070"/>
              </p:ext>
            </p:extLst>
          </p:nvPr>
        </p:nvGraphicFramePr>
        <p:xfrm>
          <a:off x="762487" y="753047"/>
          <a:ext cx="7890625" cy="3389016"/>
        </p:xfrm>
        <a:graphic>
          <a:graphicData uri="http://schemas.openxmlformats.org/drawingml/2006/table">
            <a:tbl>
              <a:tblPr bandRow="1">
                <a:tableStyleId>{5C22544A-7EE6-4342-B048-85BDC9FD1C3A}</a:tableStyleId>
              </a:tblPr>
              <a:tblGrid>
                <a:gridCol w="1416552">
                  <a:extLst>
                    <a:ext uri="{9D8B030D-6E8A-4147-A177-3AD203B41FA5}">
                      <a16:colId xmlns:a16="http://schemas.microsoft.com/office/drawing/2014/main" val="3544026329"/>
                    </a:ext>
                  </a:extLst>
                </a:gridCol>
                <a:gridCol w="4905155">
                  <a:extLst>
                    <a:ext uri="{9D8B030D-6E8A-4147-A177-3AD203B41FA5}">
                      <a16:colId xmlns:a16="http://schemas.microsoft.com/office/drawing/2014/main" val="2626189043"/>
                    </a:ext>
                  </a:extLst>
                </a:gridCol>
                <a:gridCol w="1568918">
                  <a:extLst>
                    <a:ext uri="{9D8B030D-6E8A-4147-A177-3AD203B41FA5}">
                      <a16:colId xmlns:a16="http://schemas.microsoft.com/office/drawing/2014/main" val="1601961967"/>
                    </a:ext>
                  </a:extLst>
                </a:gridCol>
              </a:tblGrid>
              <a:tr h="286248">
                <a:tc>
                  <a:txBody>
                    <a:bodyPr/>
                    <a:lstStyle/>
                    <a:p>
                      <a:pPr algn="ctr"/>
                      <a:r>
                        <a:rPr lang="en-GB" dirty="0"/>
                        <a:t>9:00 – 9:15</a:t>
                      </a:r>
                    </a:p>
                  </a:txBody>
                  <a:tcPr/>
                </a:tc>
                <a:tc>
                  <a:txBody>
                    <a:bodyPr/>
                    <a:lstStyle/>
                    <a:p>
                      <a:r>
                        <a:rPr lang="en-GB" sz="1200" b="0" dirty="0">
                          <a:effectLst/>
                          <a:latin typeface="Helvetica" pitchFamily="2" charset="0"/>
                        </a:rPr>
                        <a:t>Overview of eFlows4HPC project and tutorial agenda</a:t>
                      </a:r>
                    </a:p>
                  </a:txBody>
                  <a:tcPr/>
                </a:tc>
                <a:tc>
                  <a:txBody>
                    <a:bodyPr/>
                    <a:lstStyle/>
                    <a:p>
                      <a:r>
                        <a:rPr lang="en-GB" dirty="0"/>
                        <a:t>Rosa M </a:t>
                      </a:r>
                      <a:r>
                        <a:rPr lang="en-GB" dirty="0" err="1"/>
                        <a:t>Badia</a:t>
                      </a:r>
                      <a:r>
                        <a:rPr lang="en-GB" dirty="0"/>
                        <a:t> (BSC)</a:t>
                      </a:r>
                    </a:p>
                  </a:txBody>
                  <a:tcPr/>
                </a:tc>
                <a:extLst>
                  <a:ext uri="{0D108BD9-81ED-4DB2-BD59-A6C34878D82A}">
                    <a16:rowId xmlns:a16="http://schemas.microsoft.com/office/drawing/2014/main" val="319602864"/>
                  </a:ext>
                </a:extLst>
              </a:tr>
              <a:tr h="286248">
                <a:tc>
                  <a:txBody>
                    <a:bodyPr/>
                    <a:lstStyle/>
                    <a:p>
                      <a:pPr algn="ctr"/>
                      <a:r>
                        <a:rPr lang="en-GB" dirty="0"/>
                        <a:t>9:15 - 9:35 </a:t>
                      </a:r>
                    </a:p>
                  </a:txBody>
                  <a:tcPr/>
                </a:tc>
                <a:tc>
                  <a:txBody>
                    <a:bodyPr/>
                    <a:lstStyle/>
                    <a:p>
                      <a:r>
                        <a:rPr lang="en-GB" dirty="0"/>
                        <a:t>Part 1.1: Integrating different computations in </a:t>
                      </a:r>
                      <a:r>
                        <a:rPr lang="en-GB" dirty="0" err="1"/>
                        <a:t>PyCOMPSs</a:t>
                      </a:r>
                      <a:endParaRPr lang="en-GB"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Rosa M </a:t>
                      </a:r>
                      <a:r>
                        <a:rPr lang="en-GB" dirty="0" err="1"/>
                        <a:t>Badia</a:t>
                      </a:r>
                      <a:r>
                        <a:rPr lang="en-GB" dirty="0"/>
                        <a:t> (BSC)</a:t>
                      </a:r>
                    </a:p>
                  </a:txBody>
                  <a:tcPr/>
                </a:tc>
                <a:extLst>
                  <a:ext uri="{0D108BD9-81ED-4DB2-BD59-A6C34878D82A}">
                    <a16:rowId xmlns:a16="http://schemas.microsoft.com/office/drawing/2014/main" val="2361539436"/>
                  </a:ext>
                </a:extLst>
              </a:tr>
              <a:tr h="286248">
                <a:tc>
                  <a:txBody>
                    <a:bodyPr/>
                    <a:lstStyle/>
                    <a:p>
                      <a:pPr algn="ctr"/>
                      <a:r>
                        <a:rPr lang="en-GB" dirty="0"/>
                        <a:t>9:35 – 10:05 </a:t>
                      </a:r>
                    </a:p>
                  </a:txBody>
                  <a:tcPr/>
                </a:tc>
                <a:tc>
                  <a:txBody>
                    <a:bodyPr/>
                    <a:lstStyle/>
                    <a:p>
                      <a:r>
                        <a:rPr lang="en-GB" sz="1350" kern="1200" dirty="0">
                          <a:solidFill>
                            <a:schemeClr val="dk1"/>
                          </a:solidFill>
                          <a:effectLst/>
                          <a:latin typeface="+mn-lt"/>
                          <a:ea typeface="+mn-ea"/>
                          <a:cs typeface="+mn-cs"/>
                        </a:rPr>
                        <a:t>Part 1.2: HPC ready container images </a:t>
                      </a:r>
                    </a:p>
                  </a:txBody>
                  <a:tcPr/>
                </a:tc>
                <a:tc>
                  <a:txBody>
                    <a:bodyPr/>
                    <a:lstStyle/>
                    <a:p>
                      <a:r>
                        <a:rPr lang="en-GB" dirty="0"/>
                        <a:t>Jorge </a:t>
                      </a:r>
                      <a:r>
                        <a:rPr lang="en-GB" dirty="0" err="1"/>
                        <a:t>Ejarque</a:t>
                      </a:r>
                      <a:r>
                        <a:rPr lang="en-GB" dirty="0"/>
                        <a:t> (BSC) </a:t>
                      </a:r>
                    </a:p>
                  </a:txBody>
                  <a:tcPr/>
                </a:tc>
                <a:extLst>
                  <a:ext uri="{0D108BD9-81ED-4DB2-BD59-A6C34878D82A}">
                    <a16:rowId xmlns:a16="http://schemas.microsoft.com/office/drawing/2014/main" val="825025442"/>
                  </a:ext>
                </a:extLst>
              </a:tr>
              <a:tr h="286248">
                <a:tc>
                  <a:txBody>
                    <a:bodyPr/>
                    <a:lstStyle/>
                    <a:p>
                      <a:pPr algn="ctr"/>
                      <a:r>
                        <a:rPr lang="en-GB" dirty="0"/>
                        <a:t>10:05 - 10:35</a:t>
                      </a:r>
                    </a:p>
                  </a:txBody>
                  <a:tcPr/>
                </a:tc>
                <a:tc>
                  <a:txBody>
                    <a:bodyPr/>
                    <a:lstStyle/>
                    <a:p>
                      <a:r>
                        <a:rPr lang="en-GB" dirty="0"/>
                        <a:t>Part 1.3: Data Pipelines and Data Logistics Service (DLS)</a:t>
                      </a:r>
                    </a:p>
                  </a:txBody>
                  <a:tcPr/>
                </a:tc>
                <a:tc>
                  <a:txBody>
                    <a:bodyPr/>
                    <a:lstStyle/>
                    <a:p>
                      <a:r>
                        <a:rPr lang="en-GB" dirty="0" err="1"/>
                        <a:t>Jedrzej</a:t>
                      </a:r>
                      <a:r>
                        <a:rPr lang="en-GB" dirty="0"/>
                        <a:t> Rybicki (JSC)</a:t>
                      </a:r>
                    </a:p>
                  </a:txBody>
                  <a:tcPr/>
                </a:tc>
                <a:extLst>
                  <a:ext uri="{0D108BD9-81ED-4DB2-BD59-A6C34878D82A}">
                    <a16:rowId xmlns:a16="http://schemas.microsoft.com/office/drawing/2014/main" val="449755678"/>
                  </a:ext>
                </a:extLst>
              </a:tr>
              <a:tr h="286248">
                <a:tc>
                  <a:txBody>
                    <a:bodyPr/>
                    <a:lstStyle/>
                    <a:p>
                      <a:pPr algn="ctr"/>
                      <a:r>
                        <a:rPr lang="en-GB" dirty="0"/>
                        <a:t>10:35 - 10:55</a:t>
                      </a:r>
                    </a:p>
                  </a:txBody>
                  <a:tcPr/>
                </a:tc>
                <a:tc>
                  <a:txBody>
                    <a:bodyPr/>
                    <a:lstStyle/>
                    <a:p>
                      <a:r>
                        <a:rPr lang="en-GB" dirty="0"/>
                        <a:t>Part 1.4: TOSCA Orchestration and </a:t>
                      </a:r>
                      <a:r>
                        <a:rPr lang="en-GB" dirty="0" err="1"/>
                        <a:t>HPCWaaS</a:t>
                      </a:r>
                      <a:endParaRPr lang="en-GB" dirty="0"/>
                    </a:p>
                  </a:txBody>
                  <a:tcPr/>
                </a:tc>
                <a:tc>
                  <a:txBody>
                    <a:bodyPr/>
                    <a:lstStyle/>
                    <a:p>
                      <a:r>
                        <a:rPr lang="en-GB" dirty="0"/>
                        <a:t>Jorge </a:t>
                      </a:r>
                      <a:r>
                        <a:rPr lang="en-GB" dirty="0" err="1"/>
                        <a:t>Ejarque</a:t>
                      </a:r>
                      <a:r>
                        <a:rPr lang="en-GB" dirty="0"/>
                        <a:t> (BSC) </a:t>
                      </a:r>
                    </a:p>
                  </a:txBody>
                  <a:tcPr/>
                </a:tc>
                <a:extLst>
                  <a:ext uri="{0D108BD9-81ED-4DB2-BD59-A6C34878D82A}">
                    <a16:rowId xmlns:a16="http://schemas.microsoft.com/office/drawing/2014/main" val="1525918136"/>
                  </a:ext>
                </a:extLst>
              </a:tr>
              <a:tr h="286248">
                <a:tc>
                  <a:txBody>
                    <a:bodyPr/>
                    <a:lstStyle/>
                    <a:p>
                      <a:pPr algn="ctr"/>
                      <a:r>
                        <a:rPr lang="en-GB" dirty="0"/>
                        <a:t>10:55 – </a:t>
                      </a:r>
                      <a:r>
                        <a:rPr lang="en-GB" sz="1350" kern="1200" dirty="0">
                          <a:solidFill>
                            <a:schemeClr val="dk1"/>
                          </a:solidFill>
                          <a:effectLst/>
                          <a:latin typeface="+mn-lt"/>
                          <a:ea typeface="+mn-ea"/>
                          <a:cs typeface="+mn-cs"/>
                        </a:rPr>
                        <a:t>11:00 </a:t>
                      </a:r>
                      <a:endParaRPr lang="en-GB" dirty="0"/>
                    </a:p>
                  </a:txBody>
                  <a:tcPr/>
                </a:tc>
                <a:tc>
                  <a:txBody>
                    <a:bodyPr/>
                    <a:lstStyle/>
                    <a:p>
                      <a:r>
                        <a:rPr lang="en-GB" sz="1350" kern="1200" dirty="0">
                          <a:solidFill>
                            <a:schemeClr val="dk1"/>
                          </a:solidFill>
                          <a:effectLst/>
                          <a:latin typeface="+mn-lt"/>
                          <a:ea typeface="+mn-ea"/>
                          <a:cs typeface="+mn-cs"/>
                        </a:rPr>
                        <a:t>Conclusion of part 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Rosa M </a:t>
                      </a:r>
                      <a:r>
                        <a:rPr lang="en-GB" dirty="0" err="1"/>
                        <a:t>Badia</a:t>
                      </a:r>
                      <a:r>
                        <a:rPr lang="en-GB" dirty="0"/>
                        <a:t> (BSC)</a:t>
                      </a:r>
                    </a:p>
                  </a:txBody>
                  <a:tcPr/>
                </a:tc>
                <a:extLst>
                  <a:ext uri="{0D108BD9-81ED-4DB2-BD59-A6C34878D82A}">
                    <a16:rowId xmlns:a16="http://schemas.microsoft.com/office/drawing/2014/main" val="2511099921"/>
                  </a:ext>
                </a:extLst>
              </a:tr>
              <a:tr h="286248">
                <a:tc>
                  <a:txBody>
                    <a:bodyPr/>
                    <a:lstStyle/>
                    <a:p>
                      <a:pPr algn="ctr"/>
                      <a:r>
                        <a:rPr lang="en-GB" dirty="0"/>
                        <a:t>11:00 - 11:30</a:t>
                      </a:r>
                    </a:p>
                  </a:txBody>
                  <a:tcPr/>
                </a:tc>
                <a:tc>
                  <a:txBody>
                    <a:bodyPr/>
                    <a:lstStyle/>
                    <a:p>
                      <a:r>
                        <a:rPr lang="en-GB" sz="1200" b="0" dirty="0">
                          <a:effectLst/>
                          <a:latin typeface="Helvetica" pitchFamily="2" charset="0"/>
                        </a:rPr>
                        <a:t>Coffee break</a:t>
                      </a:r>
                    </a:p>
                  </a:txBody>
                  <a:tcPr/>
                </a:tc>
                <a:tc>
                  <a:txBody>
                    <a:bodyPr/>
                    <a:lstStyle/>
                    <a:p>
                      <a:endParaRPr lang="en-GB" dirty="0"/>
                    </a:p>
                  </a:txBody>
                  <a:tcPr/>
                </a:tc>
                <a:extLst>
                  <a:ext uri="{0D108BD9-81ED-4DB2-BD59-A6C34878D82A}">
                    <a16:rowId xmlns:a16="http://schemas.microsoft.com/office/drawing/2014/main" val="807574998"/>
                  </a:ext>
                </a:extLst>
              </a:tr>
              <a:tr h="286248">
                <a:tc>
                  <a:txBody>
                    <a:bodyPr/>
                    <a:lstStyle/>
                    <a:p>
                      <a:pPr algn="ctr"/>
                      <a:r>
                        <a:rPr lang="en-GB" dirty="0"/>
                        <a:t>11:30 - 12:05</a:t>
                      </a:r>
                    </a:p>
                  </a:txBody>
                  <a:tcPr/>
                </a:tc>
                <a:tc>
                  <a:txBody>
                    <a:bodyPr/>
                    <a:lstStyle/>
                    <a:p>
                      <a:r>
                        <a:rPr lang="en-GB" sz="1200" b="0" dirty="0">
                          <a:effectLst/>
                          <a:latin typeface="Helvetica" pitchFamily="2" charset="0"/>
                        </a:rPr>
                        <a:t>Part 2.1: Hands-on session: How to build HPC Ready containers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Jorge </a:t>
                      </a:r>
                      <a:r>
                        <a:rPr lang="en-GB" dirty="0" err="1"/>
                        <a:t>Ejarque</a:t>
                      </a:r>
                      <a:r>
                        <a:rPr lang="en-GB" dirty="0"/>
                        <a:t> (BSC) </a:t>
                      </a:r>
                    </a:p>
                  </a:txBody>
                  <a:tcPr/>
                </a:tc>
                <a:extLst>
                  <a:ext uri="{0D108BD9-81ED-4DB2-BD59-A6C34878D82A}">
                    <a16:rowId xmlns:a16="http://schemas.microsoft.com/office/drawing/2014/main" val="3715572211"/>
                  </a:ext>
                </a:extLst>
              </a:tr>
              <a:tr h="286248">
                <a:tc>
                  <a:txBody>
                    <a:bodyPr/>
                    <a:lstStyle/>
                    <a:p>
                      <a:pPr algn="ctr"/>
                      <a:r>
                        <a:rPr lang="en-GB" sz="1350" kern="1200" dirty="0">
                          <a:solidFill>
                            <a:schemeClr val="dk1"/>
                          </a:solidFill>
                          <a:latin typeface="+mn-lt"/>
                          <a:ea typeface="+mn-ea"/>
                          <a:cs typeface="+mn-cs"/>
                        </a:rPr>
                        <a:t>12:05 - 12:30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Part 2.2: Hands-on session: How to move data with the DLS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err="1"/>
                        <a:t>Jedrzej</a:t>
                      </a:r>
                      <a:r>
                        <a:rPr lang="en-GB" dirty="0"/>
                        <a:t> Rybicki (JSC)</a:t>
                      </a:r>
                    </a:p>
                  </a:txBody>
                  <a:tcPr/>
                </a:tc>
                <a:extLst>
                  <a:ext uri="{0D108BD9-81ED-4DB2-BD59-A6C34878D82A}">
                    <a16:rowId xmlns:a16="http://schemas.microsoft.com/office/drawing/2014/main" val="2371605001"/>
                  </a:ext>
                </a:extLst>
              </a:tr>
              <a:tr h="357198">
                <a:tc>
                  <a:txBody>
                    <a:bodyPr/>
                    <a:lstStyle/>
                    <a:p>
                      <a:pPr algn="ctr"/>
                      <a:r>
                        <a:rPr lang="en-GB" sz="1350" kern="1200" dirty="0">
                          <a:solidFill>
                            <a:schemeClr val="dk1"/>
                          </a:solidFill>
                          <a:latin typeface="+mn-lt"/>
                          <a:ea typeface="+mn-ea"/>
                          <a:cs typeface="+mn-cs"/>
                        </a:rPr>
                        <a:t>12:30 - 12:45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Part 2.3: Video demonstrating deployment with Allien4Cloud </a:t>
                      </a:r>
                    </a:p>
                  </a:txBody>
                  <a:tcPr/>
                </a:tc>
                <a:tc>
                  <a:txBody>
                    <a:bodyPr/>
                    <a:lstStyle/>
                    <a:p>
                      <a:endParaRPr lang="en-GB" dirty="0"/>
                    </a:p>
                  </a:txBody>
                  <a:tcPr/>
                </a:tc>
                <a:extLst>
                  <a:ext uri="{0D108BD9-81ED-4DB2-BD59-A6C34878D82A}">
                    <a16:rowId xmlns:a16="http://schemas.microsoft.com/office/drawing/2014/main" val="1479197672"/>
                  </a:ext>
                </a:extLst>
              </a:tr>
              <a:tr h="357198">
                <a:tc>
                  <a:txBody>
                    <a:bodyPr/>
                    <a:lstStyle/>
                    <a:p>
                      <a:pPr algn="ctr"/>
                      <a:r>
                        <a:rPr lang="en-GB" sz="1350" kern="1200" dirty="0">
                          <a:solidFill>
                            <a:schemeClr val="dk1"/>
                          </a:solidFill>
                          <a:latin typeface="+mn-lt"/>
                          <a:ea typeface="+mn-ea"/>
                          <a:cs typeface="+mn-cs"/>
                        </a:rPr>
                        <a:t>12:45 - 13:00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Tutorial conclusions  </a:t>
                      </a:r>
                    </a:p>
                  </a:txBody>
                  <a:tcPr/>
                </a:tc>
                <a:tc>
                  <a:txBody>
                    <a:bodyPr/>
                    <a:lstStyle/>
                    <a:p>
                      <a:r>
                        <a:rPr lang="en-GB" dirty="0"/>
                        <a:t>all presenters</a:t>
                      </a:r>
                    </a:p>
                  </a:txBody>
                  <a:tcPr/>
                </a:tc>
                <a:extLst>
                  <a:ext uri="{0D108BD9-81ED-4DB2-BD59-A6C34878D82A}">
                    <a16:rowId xmlns:a16="http://schemas.microsoft.com/office/drawing/2014/main" val="928246205"/>
                  </a:ext>
                </a:extLst>
              </a:tr>
            </a:tbl>
          </a:graphicData>
        </a:graphic>
      </p:graphicFrame>
    </p:spTree>
    <p:extLst>
      <p:ext uri="{BB962C8B-B14F-4D97-AF65-F5344CB8AC3E}">
        <p14:creationId xmlns:p14="http://schemas.microsoft.com/office/powerpoint/2010/main" val="2780938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a:t>Other decorators: linking with other </a:t>
            </a:r>
            <a:br>
              <a:rPr lang="en-GB"/>
            </a:br>
            <a:r>
              <a:rPr lang="en-GB"/>
              <a:t>programming models</a:t>
            </a:r>
            <a:endParaRPr lang="en-GB" dirty="0"/>
          </a:p>
        </p:txBody>
      </p:sp>
      <p:sp>
        <p:nvSpPr>
          <p:cNvPr id="3" name="Marcador de contenido 2"/>
          <p:cNvSpPr>
            <a:spLocks noGrp="1"/>
          </p:cNvSpPr>
          <p:nvPr>
            <p:ph idx="1"/>
          </p:nvPr>
        </p:nvSpPr>
        <p:spPr/>
        <p:txBody>
          <a:bodyPr/>
          <a:lstStyle/>
          <a:p>
            <a:r>
              <a:rPr lang="en-GB" dirty="0"/>
              <a:t>A task can be more than a sequential function</a:t>
            </a:r>
          </a:p>
          <a:p>
            <a:pPr lvl="1"/>
            <a:r>
              <a:rPr lang="en-GB" dirty="0"/>
              <a:t>A task in </a:t>
            </a:r>
            <a:r>
              <a:rPr lang="en-GB" dirty="0" err="1"/>
              <a:t>PyCOMPSs</a:t>
            </a:r>
            <a:r>
              <a:rPr lang="en-GB" dirty="0"/>
              <a:t> can be sequential, multicore or multi-node</a:t>
            </a:r>
          </a:p>
          <a:p>
            <a:pPr lvl="1"/>
            <a:r>
              <a:rPr lang="en-GB" dirty="0"/>
              <a:t>External binary invocation: wrapper function generated automatically</a:t>
            </a:r>
          </a:p>
          <a:p>
            <a:pPr lvl="1"/>
            <a:r>
              <a:rPr lang="en-GB" dirty="0"/>
              <a:t>Supports for alternative programming models: MPI and </a:t>
            </a:r>
            <a:r>
              <a:rPr lang="en-GB" dirty="0" err="1"/>
              <a:t>OmpSs</a:t>
            </a:r>
            <a:endParaRPr lang="en-GB" dirty="0"/>
          </a:p>
          <a:p>
            <a:r>
              <a:rPr lang="en-GB" dirty="0"/>
              <a:t>Additional decorators:</a:t>
            </a:r>
          </a:p>
          <a:p>
            <a:pPr lvl="1"/>
            <a:r>
              <a:rPr lang="en-GB" dirty="0"/>
              <a:t>@binary(binary=“</a:t>
            </a:r>
            <a:r>
              <a:rPr lang="en-GB" dirty="0" err="1"/>
              <a:t>app.bin</a:t>
            </a:r>
            <a:r>
              <a:rPr lang="en-GB" dirty="0"/>
              <a:t>”)</a:t>
            </a:r>
          </a:p>
          <a:p>
            <a:pPr lvl="1"/>
            <a:r>
              <a:rPr lang="en-GB" dirty="0"/>
              <a:t>@</a:t>
            </a:r>
            <a:r>
              <a:rPr lang="en-GB" dirty="0" err="1"/>
              <a:t>mpi</a:t>
            </a:r>
            <a:r>
              <a:rPr lang="en-GB" dirty="0"/>
              <a:t>(binary=“</a:t>
            </a:r>
            <a:r>
              <a:rPr lang="en-GB" dirty="0" err="1"/>
              <a:t>mpiApp.bin</a:t>
            </a:r>
            <a:r>
              <a:rPr lang="en-GB" dirty="0"/>
              <a:t>”, runner=“</a:t>
            </a:r>
            <a:r>
              <a:rPr lang="en-GB" dirty="0" err="1"/>
              <a:t>mpirun</a:t>
            </a:r>
            <a:r>
              <a:rPr lang="en-GB" dirty="0"/>
              <a:t>”, processes=8)</a:t>
            </a:r>
          </a:p>
          <a:p>
            <a:pPr lvl="1"/>
            <a:r>
              <a:rPr lang="en-GB" dirty="0"/>
              <a:t>@</a:t>
            </a:r>
            <a:r>
              <a:rPr lang="en-GB" dirty="0" err="1"/>
              <a:t>ompss</a:t>
            </a:r>
            <a:r>
              <a:rPr lang="en-GB" dirty="0"/>
              <a:t>(binary=“</a:t>
            </a:r>
            <a:r>
              <a:rPr lang="en-GB" dirty="0" err="1"/>
              <a:t>ompssApp.bin</a:t>
            </a:r>
            <a:r>
              <a:rPr lang="en-GB" dirty="0"/>
              <a:t>”)</a:t>
            </a:r>
          </a:p>
          <a:p>
            <a:r>
              <a:rPr lang="en-GB" dirty="0"/>
              <a:t>Can be combined with the @constraint and @implement decorators</a:t>
            </a:r>
          </a:p>
          <a:p>
            <a:pPr lvl="1"/>
            <a:endParaRPr lang="en-GB" dirty="0"/>
          </a:p>
          <a:p>
            <a:pPr lvl="2"/>
            <a:endParaRPr lang="en-GB" dirty="0"/>
          </a:p>
        </p:txBody>
      </p:sp>
      <p:sp>
        <p:nvSpPr>
          <p:cNvPr id="6" name="Slide Number Placeholder 12">
            <a:extLst>
              <a:ext uri="{FF2B5EF4-FFF2-40B4-BE49-F238E27FC236}">
                <a16:creationId xmlns:a16="http://schemas.microsoft.com/office/drawing/2014/main" id="{B53B8771-F810-7649-8609-D98B1712B655}"/>
              </a:ext>
            </a:extLst>
          </p:cNvPr>
          <p:cNvSpPr>
            <a:spLocks noGrp="1"/>
          </p:cNvSpPr>
          <p:nvPr>
            <p:ph type="sldNum" sz="quarter" idx="4294967295"/>
          </p:nvPr>
        </p:nvSpPr>
        <p:spPr>
          <a:xfrm>
            <a:off x="8812213" y="4768850"/>
            <a:ext cx="331787" cy="309563"/>
          </a:xfrm>
          <a:prstGeom prst="rect">
            <a:avLst/>
          </a:prstGeom>
        </p:spPr>
        <p:txBody>
          <a:bodyPr/>
          <a:lstStyle/>
          <a:p>
            <a:fld id="{507E71EA-063B-44B1-AD35-92A155656681}" type="slidenum">
              <a:rPr lang="es-ES" altLang="en-US" smtClean="0"/>
              <a:pPr/>
              <a:t>20</a:t>
            </a:fld>
            <a:endParaRPr lang="es-ES" altLang="en-US" dirty="0"/>
          </a:p>
        </p:txBody>
      </p:sp>
      <p:sp>
        <p:nvSpPr>
          <p:cNvPr id="5" name="CuadroTexto 5"/>
          <p:cNvSpPr txBox="1"/>
          <p:nvPr/>
        </p:nvSpPr>
        <p:spPr>
          <a:xfrm>
            <a:off x="3046769" y="4087794"/>
            <a:ext cx="4472561" cy="830997"/>
          </a:xfrm>
          <a:prstGeom prst="rect">
            <a:avLst/>
          </a:prstGeom>
          <a:solidFill>
            <a:schemeClr val="accent1">
              <a:lumMod val="20000"/>
              <a:lumOff val="80000"/>
            </a:schemeClr>
          </a:solidFill>
          <a:ln>
            <a:solidFill>
              <a:srgbClr val="B4CCEA"/>
            </a:solidFill>
          </a:ln>
          <a:effectLst/>
        </p:spPr>
        <p:txBody>
          <a:bodyPr wrap="square" rtlCol="0">
            <a:spAutoFit/>
          </a:bodyPr>
          <a:lstStyle/>
          <a:p>
            <a:pPr defTabSz="342900"/>
            <a:r>
              <a:rPr lang="es-ES" sz="1200" b="1" dirty="0">
                <a:solidFill>
                  <a:prstClr val="black"/>
                </a:solidFill>
                <a:latin typeface="Courier" charset="0"/>
                <a:ea typeface="Courier" charset="0"/>
                <a:cs typeface="Courier" charset="0"/>
              </a:rPr>
              <a:t>@</a:t>
            </a:r>
            <a:r>
              <a:rPr lang="es-ES" sz="1200" b="1" dirty="0" err="1">
                <a:solidFill>
                  <a:prstClr val="black"/>
                </a:solidFill>
                <a:latin typeface="Courier" charset="0"/>
                <a:ea typeface="Courier" charset="0"/>
                <a:cs typeface="Courier" charset="0"/>
              </a:rPr>
              <a:t>binary</a:t>
            </a:r>
            <a:r>
              <a:rPr lang="es-ES" sz="1200" b="1" dirty="0">
                <a:solidFill>
                  <a:prstClr val="black"/>
                </a:solidFill>
                <a:latin typeface="Courier" charset="0"/>
                <a:ea typeface="Courier" charset="0"/>
                <a:cs typeface="Courier" charset="0"/>
              </a:rPr>
              <a:t>(</a:t>
            </a:r>
            <a:r>
              <a:rPr lang="en-GB" sz="1200" b="1" dirty="0">
                <a:solidFill>
                  <a:prstClr val="black"/>
                </a:solidFill>
                <a:latin typeface="Courier" charset="0"/>
                <a:ea typeface="Courier" charset="0"/>
                <a:cs typeface="Courier" charset="0"/>
              </a:rPr>
              <a:t>binary=“</a:t>
            </a:r>
            <a:r>
              <a:rPr lang="en-GB" sz="1200" b="1" dirty="0" err="1">
                <a:solidFill>
                  <a:prstClr val="black"/>
                </a:solidFill>
                <a:latin typeface="Courier" charset="0"/>
                <a:ea typeface="Courier" charset="0"/>
                <a:cs typeface="Courier" charset="0"/>
              </a:rPr>
              <a:t>app.bin</a:t>
            </a:r>
            <a:r>
              <a:rPr lang="en-GB" sz="1200" b="1" dirty="0">
                <a:solidFill>
                  <a:prstClr val="black"/>
                </a:solidFill>
                <a:latin typeface="Courier" charset="0"/>
                <a:ea typeface="Courier" charset="0"/>
                <a:cs typeface="Courier" charset="0"/>
              </a:rPr>
              <a:t>”, </a:t>
            </a:r>
            <a:r>
              <a:rPr lang="en-GB" sz="1200" b="1" dirty="0" err="1">
                <a:solidFill>
                  <a:prstClr val="black"/>
                </a:solidFill>
                <a:latin typeface="Courier" charset="0"/>
                <a:ea typeface="Courier" charset="0"/>
                <a:cs typeface="Courier" charset="0"/>
              </a:rPr>
              <a:t>workingDir</a:t>
            </a:r>
            <a:r>
              <a:rPr lang="en-GB" sz="1200" b="1" dirty="0">
                <a:solidFill>
                  <a:prstClr val="black"/>
                </a:solidFill>
                <a:latin typeface="Courier" charset="0"/>
                <a:ea typeface="Courier" charset="0"/>
                <a:cs typeface="Courier" charset="0"/>
              </a:rPr>
              <a:t>=“/</a:t>
            </a:r>
            <a:r>
              <a:rPr lang="en-GB" sz="1200" b="1" dirty="0" err="1">
                <a:solidFill>
                  <a:prstClr val="black"/>
                </a:solidFill>
                <a:latin typeface="Courier" charset="0"/>
                <a:ea typeface="Courier" charset="0"/>
                <a:cs typeface="Courier" charset="0"/>
              </a:rPr>
              <a:t>myApp</a:t>
            </a:r>
            <a:r>
              <a:rPr lang="en-GB" sz="1200" b="1" dirty="0">
                <a:solidFill>
                  <a:prstClr val="black"/>
                </a:solidFill>
                <a:latin typeface="Courier" charset="0"/>
                <a:ea typeface="Courier" charset="0"/>
                <a:cs typeface="Courier" charset="0"/>
              </a:rPr>
              <a:t>”</a:t>
            </a:r>
            <a:r>
              <a:rPr lang="es-ES" sz="1200" b="1" dirty="0">
                <a:solidFill>
                  <a:prstClr val="black"/>
                </a:solidFill>
                <a:latin typeface="Courier" charset="0"/>
                <a:ea typeface="Courier" charset="0"/>
                <a:cs typeface="Courier" charset="0"/>
              </a:rPr>
              <a:t>)</a:t>
            </a:r>
            <a:endParaRPr lang="en-US" sz="1200" b="1" dirty="0">
              <a:solidFill>
                <a:prstClr val="black"/>
              </a:solidFill>
              <a:latin typeface="Courier" charset="0"/>
              <a:ea typeface="Courier" charset="0"/>
              <a:cs typeface="Courier" charset="0"/>
            </a:endParaRPr>
          </a:p>
          <a:p>
            <a:pPr defTabSz="342900"/>
            <a:r>
              <a:rPr lang="en-US" sz="1200" b="1" dirty="0">
                <a:solidFill>
                  <a:prstClr val="black"/>
                </a:solidFill>
                <a:latin typeface="Courier" charset="0"/>
                <a:ea typeface="Courier" charset="0"/>
                <a:cs typeface="Courier" charset="0"/>
              </a:rPr>
              <a:t>@task()</a:t>
            </a:r>
          </a:p>
          <a:p>
            <a:pPr defTabSz="342900"/>
            <a:r>
              <a:rPr lang="en-US" sz="1200" dirty="0" err="1">
                <a:solidFill>
                  <a:prstClr val="black"/>
                </a:solidFill>
                <a:latin typeface="Courier" charset="0"/>
                <a:ea typeface="Courier" charset="0"/>
                <a:cs typeface="Courier" charset="0"/>
              </a:rPr>
              <a:t>def</a:t>
            </a:r>
            <a:r>
              <a:rPr lang="en-US" sz="1200" dirty="0">
                <a:solidFill>
                  <a:prstClr val="black"/>
                </a:solidFill>
                <a:latin typeface="Courier" charset="0"/>
                <a:ea typeface="Courier" charset="0"/>
                <a:cs typeface="Courier" charset="0"/>
              </a:rPr>
              <a:t> </a:t>
            </a:r>
            <a:r>
              <a:rPr lang="en-US" sz="1200" dirty="0" err="1">
                <a:solidFill>
                  <a:prstClr val="black"/>
                </a:solidFill>
                <a:latin typeface="Courier" charset="0"/>
                <a:ea typeface="Courier" charset="0"/>
                <a:cs typeface="Courier" charset="0"/>
              </a:rPr>
              <a:t>func</a:t>
            </a:r>
            <a:r>
              <a:rPr lang="en-US" sz="1200" dirty="0">
                <a:solidFill>
                  <a:prstClr val="black"/>
                </a:solidFill>
                <a:latin typeface="Courier" charset="0"/>
                <a:ea typeface="Courier" charset="0"/>
                <a:cs typeface="Courier" charset="0"/>
              </a:rPr>
              <a:t>(l):</a:t>
            </a:r>
          </a:p>
          <a:p>
            <a:pPr defTabSz="342900"/>
            <a:r>
              <a:rPr lang="es-ES" sz="1200" dirty="0">
                <a:solidFill>
                  <a:prstClr val="black"/>
                </a:solidFill>
                <a:latin typeface="Courier" charset="0"/>
                <a:ea typeface="Courier" charset="0"/>
                <a:cs typeface="Courier" charset="0"/>
              </a:rPr>
              <a:t>    </a:t>
            </a:r>
            <a:r>
              <a:rPr lang="es-ES" sz="1200" dirty="0" err="1">
                <a:solidFill>
                  <a:prstClr val="black"/>
                </a:solidFill>
                <a:latin typeface="Courier" charset="0"/>
                <a:ea typeface="Courier" charset="0"/>
                <a:cs typeface="Courier" charset="0"/>
              </a:rPr>
              <a:t>pass</a:t>
            </a:r>
            <a:endParaRPr lang="en-US" sz="1200" dirty="0">
              <a:solidFill>
                <a:prstClr val="black"/>
              </a:solidFill>
              <a:latin typeface="Courier" charset="0"/>
              <a:ea typeface="Courier" charset="0"/>
              <a:cs typeface="Courier" charset="0"/>
            </a:endParaRPr>
          </a:p>
        </p:txBody>
      </p:sp>
    </p:spTree>
    <p:extLst>
      <p:ext uri="{BB962C8B-B14F-4D97-AF65-F5344CB8AC3E}">
        <p14:creationId xmlns:p14="http://schemas.microsoft.com/office/powerpoint/2010/main" val="102788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Support for MPI tasks</a:t>
            </a:r>
            <a:endParaRPr lang="en-US" dirty="0"/>
          </a:p>
        </p:txBody>
      </p:sp>
      <p:sp>
        <p:nvSpPr>
          <p:cNvPr id="6" name="Content Placeholder 5"/>
          <p:cNvSpPr>
            <a:spLocks noGrp="1"/>
          </p:cNvSpPr>
          <p:nvPr>
            <p:ph idx="1"/>
          </p:nvPr>
        </p:nvSpPr>
        <p:spPr/>
        <p:txBody>
          <a:bodyPr/>
          <a:lstStyle/>
          <a:p>
            <a:r>
              <a:rPr lang="en-US" dirty="0"/>
              <a:t>Resource manager aware of multi-node tasks</a:t>
            </a:r>
          </a:p>
          <a:p>
            <a:endParaRPr lang="en-US" dirty="0"/>
          </a:p>
        </p:txBody>
      </p:sp>
      <p:sp>
        <p:nvSpPr>
          <p:cNvPr id="4" name="Slide Number Placeholder 3"/>
          <p:cNvSpPr>
            <a:spLocks noGrp="1"/>
          </p:cNvSpPr>
          <p:nvPr>
            <p:ph type="sldNum" sz="quarter" idx="4294967295"/>
          </p:nvPr>
        </p:nvSpPr>
        <p:spPr>
          <a:xfrm>
            <a:off x="8812213" y="4768850"/>
            <a:ext cx="331787" cy="309563"/>
          </a:xfrm>
          <a:prstGeom prst="rect">
            <a:avLst/>
          </a:prstGeom>
        </p:spPr>
        <p:txBody>
          <a:bodyPr/>
          <a:lstStyle/>
          <a:p>
            <a:pPr>
              <a:defRPr/>
            </a:pPr>
            <a:fld id="{507E71EA-063B-44B1-AD35-92A155656681}" type="slidenum">
              <a:rPr lang="es-ES" altLang="en-US" smtClean="0"/>
              <a:pPr>
                <a:defRPr/>
              </a:pPr>
              <a:t>21</a:t>
            </a:fld>
            <a:endParaRPr lang="es-ES" altLang="en-US"/>
          </a:p>
        </p:txBody>
      </p:sp>
      <p:sp>
        <p:nvSpPr>
          <p:cNvPr id="11" name="CuadroTexto 5">
            <a:extLst>
              <a:ext uri="{FF2B5EF4-FFF2-40B4-BE49-F238E27FC236}">
                <a16:creationId xmlns:a16="http://schemas.microsoft.com/office/drawing/2014/main" id="{8D97A903-785C-524E-854A-1CBCF5EA6353}"/>
              </a:ext>
            </a:extLst>
          </p:cNvPr>
          <p:cNvSpPr txBox="1"/>
          <p:nvPr/>
        </p:nvSpPr>
        <p:spPr>
          <a:xfrm>
            <a:off x="1086440" y="1442129"/>
            <a:ext cx="6659561" cy="738664"/>
          </a:xfrm>
          <a:prstGeom prst="rect">
            <a:avLst/>
          </a:prstGeom>
          <a:solidFill>
            <a:schemeClr val="accent1">
              <a:lumMod val="20000"/>
              <a:lumOff val="80000"/>
            </a:schemeClr>
          </a:solidFill>
          <a:ln>
            <a:solidFill>
              <a:srgbClr val="B4CCEA"/>
            </a:solidFill>
          </a:ln>
          <a:effectLst/>
        </p:spPr>
        <p:txBody>
          <a:bodyPr wrap="square" rtlCol="0">
            <a:spAutoFit/>
          </a:bodyPr>
          <a:lstStyle>
            <a:defPPr>
              <a:defRPr lang="en-US"/>
            </a:defPPr>
            <a:lvl1pPr>
              <a:defRPr sz="1600" b="1">
                <a:solidFill>
                  <a:prstClr val="black"/>
                </a:solidFill>
                <a:latin typeface="Courier" charset="0"/>
                <a:ea typeface="Courier" charset="0"/>
                <a:cs typeface="Courier" charset="0"/>
              </a:defRPr>
            </a:lvl1pPr>
          </a:lstStyle>
          <a:p>
            <a:r>
              <a:rPr lang="en-US" sz="1050" dirty="0"/>
              <a:t>@</a:t>
            </a:r>
            <a:r>
              <a:rPr lang="en-US" sz="1050" dirty="0" err="1"/>
              <a:t>mpi</a:t>
            </a:r>
            <a:r>
              <a:rPr lang="en-US" sz="1050" dirty="0"/>
              <a:t> (runner="</a:t>
            </a:r>
            <a:r>
              <a:rPr lang="en-US" sz="1050" dirty="0" err="1"/>
              <a:t>mpirun</a:t>
            </a:r>
            <a:r>
              <a:rPr lang="en-US" sz="1050" dirty="0"/>
              <a:t>", processes= ”32”, </a:t>
            </a:r>
            <a:r>
              <a:rPr lang="en-US" sz="1050" dirty="0" err="1"/>
              <a:t>processes_per_node</a:t>
            </a:r>
            <a:r>
              <a:rPr lang="en-US" sz="1050" dirty="0"/>
              <a:t>=8)	        </a:t>
            </a:r>
          </a:p>
          <a:p>
            <a:r>
              <a:rPr lang="en-US" sz="1050" dirty="0"/>
              <a:t>@task (returns=int, </a:t>
            </a:r>
            <a:r>
              <a:rPr lang="en-US" sz="1050" dirty="0" err="1"/>
              <a:t>stdOutFile</a:t>
            </a:r>
            <a:r>
              <a:rPr lang="en-US" sz="1050" dirty="0"/>
              <a:t>=FILE_OUT_STDOUT, </a:t>
            </a:r>
            <a:r>
              <a:rPr lang="en-US" sz="1050" dirty="0" err="1"/>
              <a:t>stdErrFile</a:t>
            </a:r>
            <a:r>
              <a:rPr lang="en-US" sz="1050" dirty="0"/>
              <a:t>=FILE_OUT_STDERR)</a:t>
            </a:r>
          </a:p>
          <a:p>
            <a:r>
              <a:rPr lang="en-US" sz="1050" b="0" dirty="0"/>
              <a:t>def </a:t>
            </a:r>
            <a:r>
              <a:rPr lang="en-US" sz="1050" b="0" dirty="0" err="1"/>
              <a:t>nems</a:t>
            </a:r>
            <a:r>
              <a:rPr lang="en-US" sz="1050" b="0" dirty="0"/>
              <a:t>(</a:t>
            </a:r>
            <a:r>
              <a:rPr lang="en-US" sz="1050" b="0" dirty="0" err="1"/>
              <a:t>stdOutFile</a:t>
            </a:r>
            <a:r>
              <a:rPr lang="en-US" sz="1050" b="0" dirty="0"/>
              <a:t>, </a:t>
            </a:r>
            <a:r>
              <a:rPr lang="en-US" sz="1050" b="0" dirty="0" err="1"/>
              <a:t>stdErrFile</a:t>
            </a:r>
            <a:r>
              <a:rPr lang="en-US" sz="1050" b="0" dirty="0"/>
              <a:t>):</a:t>
            </a:r>
          </a:p>
          <a:p>
            <a:r>
              <a:rPr lang="en-US" sz="1050" b="0" dirty="0"/>
              <a:t>    pass</a:t>
            </a:r>
          </a:p>
        </p:txBody>
      </p:sp>
      <p:sp>
        <p:nvSpPr>
          <p:cNvPr id="2" name="Rectangle 1">
            <a:extLst>
              <a:ext uri="{FF2B5EF4-FFF2-40B4-BE49-F238E27FC236}">
                <a16:creationId xmlns:a16="http://schemas.microsoft.com/office/drawing/2014/main" id="{6B63BFE0-3AF0-C546-A969-F79F2CD1B07A}"/>
              </a:ext>
            </a:extLst>
          </p:cNvPr>
          <p:cNvSpPr/>
          <p:nvPr/>
        </p:nvSpPr>
        <p:spPr>
          <a:xfrm>
            <a:off x="354692" y="2922429"/>
            <a:ext cx="2092542" cy="559961"/>
          </a:xfrm>
          <a:prstGeom prst="rect">
            <a:avLst/>
          </a:prstGeom>
        </p:spPr>
        <p:txBody>
          <a:bodyPr wrap="square">
            <a:spAutoFit/>
          </a:bodyPr>
          <a:lstStyle/>
          <a:p>
            <a:pPr lvl="1"/>
            <a:r>
              <a:rPr lang="en-GB" sz="1013" dirty="0"/>
              <a:t>Launches MPI execution with </a:t>
            </a:r>
            <a:br>
              <a:rPr lang="en-GB" sz="1013" dirty="0"/>
            </a:br>
            <a:r>
              <a:rPr lang="en-GB" sz="1013" dirty="0"/>
              <a:t>32 processes</a:t>
            </a:r>
          </a:p>
          <a:p>
            <a:pPr lvl="1"/>
            <a:r>
              <a:rPr lang="en-GB" sz="1013" dirty="0"/>
              <a:t>8 processes per node</a:t>
            </a:r>
          </a:p>
        </p:txBody>
      </p:sp>
      <p:cxnSp>
        <p:nvCxnSpPr>
          <p:cNvPr id="12" name="Curved Connector 11">
            <a:extLst>
              <a:ext uri="{FF2B5EF4-FFF2-40B4-BE49-F238E27FC236}">
                <a16:creationId xmlns:a16="http://schemas.microsoft.com/office/drawing/2014/main" id="{1CC5CACC-A3ED-F744-8C18-DC36370F6396}"/>
              </a:ext>
            </a:extLst>
          </p:cNvPr>
          <p:cNvCxnSpPr>
            <a:cxnSpLocks/>
            <a:stCxn id="2" idx="0"/>
          </p:cNvCxnSpPr>
          <p:nvPr/>
        </p:nvCxnSpPr>
        <p:spPr>
          <a:xfrm rot="5400000" flipH="1" flipV="1">
            <a:off x="1310036" y="2433302"/>
            <a:ext cx="580054" cy="398200"/>
          </a:xfrm>
          <a:prstGeom prst="curvedConnector3">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2311E06-4FF0-FF92-FF8A-5F7B90D77BA8}"/>
              </a:ext>
            </a:extLst>
          </p:cNvPr>
          <p:cNvGrpSpPr/>
          <p:nvPr/>
        </p:nvGrpSpPr>
        <p:grpSpPr>
          <a:xfrm>
            <a:off x="3076305" y="2669392"/>
            <a:ext cx="949132" cy="1017525"/>
            <a:chOff x="3076305" y="2669392"/>
            <a:chExt cx="949132" cy="1017525"/>
          </a:xfrm>
        </p:grpSpPr>
        <p:sp>
          <p:nvSpPr>
            <p:cNvPr id="7" name="Rounded Rectangle 6">
              <a:extLst>
                <a:ext uri="{FF2B5EF4-FFF2-40B4-BE49-F238E27FC236}">
                  <a16:creationId xmlns:a16="http://schemas.microsoft.com/office/drawing/2014/main" id="{FD949967-5932-D977-4D96-8A72D67FAA3F}"/>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484FEE9-EADF-3896-4567-33E557EA27EF}"/>
                </a:ext>
              </a:extLst>
            </p:cNvPr>
            <p:cNvSpPr txBox="1"/>
            <p:nvPr/>
          </p:nvSpPr>
          <p:spPr>
            <a:xfrm>
              <a:off x="3204462" y="2669392"/>
              <a:ext cx="692818" cy="300082"/>
            </a:xfrm>
            <a:prstGeom prst="rect">
              <a:avLst/>
            </a:prstGeom>
            <a:noFill/>
          </p:spPr>
          <p:txBody>
            <a:bodyPr wrap="none" rtlCol="0">
              <a:spAutoFit/>
            </a:bodyPr>
            <a:lstStyle/>
            <a:p>
              <a:r>
                <a:rPr lang="en-GB" dirty="0"/>
                <a:t>Node 0</a:t>
              </a:r>
            </a:p>
          </p:txBody>
        </p:sp>
        <p:grpSp>
          <p:nvGrpSpPr>
            <p:cNvPr id="24" name="Group 23">
              <a:extLst>
                <a:ext uri="{FF2B5EF4-FFF2-40B4-BE49-F238E27FC236}">
                  <a16:creationId xmlns:a16="http://schemas.microsoft.com/office/drawing/2014/main" id="{4DB531E3-B1A2-4456-CBAC-1E09DD1E77EE}"/>
                </a:ext>
              </a:extLst>
            </p:cNvPr>
            <p:cNvGrpSpPr/>
            <p:nvPr/>
          </p:nvGrpSpPr>
          <p:grpSpPr>
            <a:xfrm>
              <a:off x="3214512" y="2994688"/>
              <a:ext cx="745517" cy="267789"/>
              <a:chOff x="3214512" y="2994688"/>
              <a:chExt cx="745517" cy="267789"/>
            </a:xfrm>
          </p:grpSpPr>
          <p:sp>
            <p:nvSpPr>
              <p:cNvPr id="16" name="Lightning Bolt 15">
                <a:extLst>
                  <a:ext uri="{FF2B5EF4-FFF2-40B4-BE49-F238E27FC236}">
                    <a16:creationId xmlns:a16="http://schemas.microsoft.com/office/drawing/2014/main" id="{B951C28B-3752-A5AF-F3DC-92B7FC1564C0}"/>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Lightning Bolt 20">
                <a:extLst>
                  <a:ext uri="{FF2B5EF4-FFF2-40B4-BE49-F238E27FC236}">
                    <a16:creationId xmlns:a16="http://schemas.microsoft.com/office/drawing/2014/main" id="{3B8E6B3F-6698-2EC3-C3EB-07BA3523499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ightning Bolt 21">
                <a:extLst>
                  <a:ext uri="{FF2B5EF4-FFF2-40B4-BE49-F238E27FC236}">
                    <a16:creationId xmlns:a16="http://schemas.microsoft.com/office/drawing/2014/main" id="{97EA0FC7-F7F6-2313-1748-A845C73032E1}"/>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Lightning Bolt 22">
                <a:extLst>
                  <a:ext uri="{FF2B5EF4-FFF2-40B4-BE49-F238E27FC236}">
                    <a16:creationId xmlns:a16="http://schemas.microsoft.com/office/drawing/2014/main" id="{2B6ED8DF-E2FD-2E79-DF27-9EE77736E67C}"/>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262288C9-1AA9-3991-C9FA-A315D797A83A}"/>
                </a:ext>
              </a:extLst>
            </p:cNvPr>
            <p:cNvGrpSpPr/>
            <p:nvPr/>
          </p:nvGrpSpPr>
          <p:grpSpPr>
            <a:xfrm>
              <a:off x="3147326" y="3326904"/>
              <a:ext cx="745517" cy="267789"/>
              <a:chOff x="3214512" y="2994688"/>
              <a:chExt cx="745517" cy="267789"/>
            </a:xfrm>
          </p:grpSpPr>
          <p:sp>
            <p:nvSpPr>
              <p:cNvPr id="26" name="Lightning Bolt 25">
                <a:extLst>
                  <a:ext uri="{FF2B5EF4-FFF2-40B4-BE49-F238E27FC236}">
                    <a16:creationId xmlns:a16="http://schemas.microsoft.com/office/drawing/2014/main" id="{A3A35169-EE32-6516-0B08-D2E90369B0AB}"/>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Lightning Bolt 26">
                <a:extLst>
                  <a:ext uri="{FF2B5EF4-FFF2-40B4-BE49-F238E27FC236}">
                    <a16:creationId xmlns:a16="http://schemas.microsoft.com/office/drawing/2014/main" id="{9843F366-9EE9-244C-C57A-73BCA46472AD}"/>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Lightning Bolt 27">
                <a:extLst>
                  <a:ext uri="{FF2B5EF4-FFF2-40B4-BE49-F238E27FC236}">
                    <a16:creationId xmlns:a16="http://schemas.microsoft.com/office/drawing/2014/main" id="{57C07CEC-6659-8471-3707-ED2C2E04FDE8}"/>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Lightning Bolt 28">
                <a:extLst>
                  <a:ext uri="{FF2B5EF4-FFF2-40B4-BE49-F238E27FC236}">
                    <a16:creationId xmlns:a16="http://schemas.microsoft.com/office/drawing/2014/main" id="{C3FC822A-7A07-1DF5-73A5-1463C7983DF3}"/>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1" name="Group 30">
            <a:extLst>
              <a:ext uri="{FF2B5EF4-FFF2-40B4-BE49-F238E27FC236}">
                <a16:creationId xmlns:a16="http://schemas.microsoft.com/office/drawing/2014/main" id="{2DEB71E0-0006-809B-BC5B-32F3174943C8}"/>
              </a:ext>
            </a:extLst>
          </p:cNvPr>
          <p:cNvGrpSpPr/>
          <p:nvPr/>
        </p:nvGrpSpPr>
        <p:grpSpPr>
          <a:xfrm>
            <a:off x="4088155" y="2669392"/>
            <a:ext cx="949132" cy="1017525"/>
            <a:chOff x="3076305" y="2669392"/>
            <a:chExt cx="949132" cy="1017525"/>
          </a:xfrm>
        </p:grpSpPr>
        <p:sp>
          <p:nvSpPr>
            <p:cNvPr id="32" name="Rounded Rectangle 31">
              <a:extLst>
                <a:ext uri="{FF2B5EF4-FFF2-40B4-BE49-F238E27FC236}">
                  <a16:creationId xmlns:a16="http://schemas.microsoft.com/office/drawing/2014/main" id="{BCA50730-341C-1B86-A01B-73194AD1DE43}"/>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C9D851C9-B8D5-39A0-E42A-59F1A22A974E}"/>
                </a:ext>
              </a:extLst>
            </p:cNvPr>
            <p:cNvSpPr txBox="1"/>
            <p:nvPr/>
          </p:nvSpPr>
          <p:spPr>
            <a:xfrm>
              <a:off x="3204462" y="2669392"/>
              <a:ext cx="692818" cy="300082"/>
            </a:xfrm>
            <a:prstGeom prst="rect">
              <a:avLst/>
            </a:prstGeom>
            <a:noFill/>
          </p:spPr>
          <p:txBody>
            <a:bodyPr wrap="none" rtlCol="0">
              <a:spAutoFit/>
            </a:bodyPr>
            <a:lstStyle/>
            <a:p>
              <a:r>
                <a:rPr lang="en-GB" dirty="0"/>
                <a:t>Node 1</a:t>
              </a:r>
            </a:p>
          </p:txBody>
        </p:sp>
        <p:grpSp>
          <p:nvGrpSpPr>
            <p:cNvPr id="34" name="Group 33">
              <a:extLst>
                <a:ext uri="{FF2B5EF4-FFF2-40B4-BE49-F238E27FC236}">
                  <a16:creationId xmlns:a16="http://schemas.microsoft.com/office/drawing/2014/main" id="{D09ECD8B-C919-2C10-46D9-DC8BB170AE78}"/>
                </a:ext>
              </a:extLst>
            </p:cNvPr>
            <p:cNvGrpSpPr/>
            <p:nvPr/>
          </p:nvGrpSpPr>
          <p:grpSpPr>
            <a:xfrm>
              <a:off x="3214512" y="2994688"/>
              <a:ext cx="745517" cy="267789"/>
              <a:chOff x="3214512" y="2994688"/>
              <a:chExt cx="745517" cy="267789"/>
            </a:xfrm>
          </p:grpSpPr>
          <p:sp>
            <p:nvSpPr>
              <p:cNvPr id="40" name="Lightning Bolt 39">
                <a:extLst>
                  <a:ext uri="{FF2B5EF4-FFF2-40B4-BE49-F238E27FC236}">
                    <a16:creationId xmlns:a16="http://schemas.microsoft.com/office/drawing/2014/main" id="{C2782136-6703-D057-1AFD-73765FD321B2}"/>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Lightning Bolt 40">
                <a:extLst>
                  <a:ext uri="{FF2B5EF4-FFF2-40B4-BE49-F238E27FC236}">
                    <a16:creationId xmlns:a16="http://schemas.microsoft.com/office/drawing/2014/main" id="{665DEF9B-684A-E60B-C1F8-A15F2298C96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Lightning Bolt 41">
                <a:extLst>
                  <a:ext uri="{FF2B5EF4-FFF2-40B4-BE49-F238E27FC236}">
                    <a16:creationId xmlns:a16="http://schemas.microsoft.com/office/drawing/2014/main" id="{74FE9C82-B49D-67FB-EFC7-808187EF2058}"/>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Lightning Bolt 42">
                <a:extLst>
                  <a:ext uri="{FF2B5EF4-FFF2-40B4-BE49-F238E27FC236}">
                    <a16:creationId xmlns:a16="http://schemas.microsoft.com/office/drawing/2014/main" id="{440B91D8-E2AF-2C42-BA79-12552ACEE557}"/>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7974FFA-0B9A-FE17-C292-63BE07346D55}"/>
                </a:ext>
              </a:extLst>
            </p:cNvPr>
            <p:cNvGrpSpPr/>
            <p:nvPr/>
          </p:nvGrpSpPr>
          <p:grpSpPr>
            <a:xfrm>
              <a:off x="3147326" y="3326904"/>
              <a:ext cx="745517" cy="267789"/>
              <a:chOff x="3214512" y="2994688"/>
              <a:chExt cx="745517" cy="267789"/>
            </a:xfrm>
          </p:grpSpPr>
          <p:sp>
            <p:nvSpPr>
              <p:cNvPr id="36" name="Lightning Bolt 35">
                <a:extLst>
                  <a:ext uri="{FF2B5EF4-FFF2-40B4-BE49-F238E27FC236}">
                    <a16:creationId xmlns:a16="http://schemas.microsoft.com/office/drawing/2014/main" id="{F4F8103F-8077-FF43-426E-A219DDAD9DB7}"/>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Lightning Bolt 36">
                <a:extLst>
                  <a:ext uri="{FF2B5EF4-FFF2-40B4-BE49-F238E27FC236}">
                    <a16:creationId xmlns:a16="http://schemas.microsoft.com/office/drawing/2014/main" id="{FD579943-D695-20D6-717C-AFFE54091F7C}"/>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Lightning Bolt 37">
                <a:extLst>
                  <a:ext uri="{FF2B5EF4-FFF2-40B4-BE49-F238E27FC236}">
                    <a16:creationId xmlns:a16="http://schemas.microsoft.com/office/drawing/2014/main" id="{15EA763B-F242-6FE4-AA25-A9C70293725E}"/>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Lightning Bolt 38">
                <a:extLst>
                  <a:ext uri="{FF2B5EF4-FFF2-40B4-BE49-F238E27FC236}">
                    <a16:creationId xmlns:a16="http://schemas.microsoft.com/office/drawing/2014/main" id="{3CB76B72-B4CC-8D3C-6450-14873F1027B7}"/>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4" name="Group 43">
            <a:extLst>
              <a:ext uri="{FF2B5EF4-FFF2-40B4-BE49-F238E27FC236}">
                <a16:creationId xmlns:a16="http://schemas.microsoft.com/office/drawing/2014/main" id="{1C49885A-BD36-F14F-C7CE-1BFDCFB713C9}"/>
              </a:ext>
            </a:extLst>
          </p:cNvPr>
          <p:cNvGrpSpPr/>
          <p:nvPr/>
        </p:nvGrpSpPr>
        <p:grpSpPr>
          <a:xfrm>
            <a:off x="5100005" y="2669392"/>
            <a:ext cx="949132" cy="1017525"/>
            <a:chOff x="3076305" y="2669392"/>
            <a:chExt cx="949132" cy="1017525"/>
          </a:xfrm>
        </p:grpSpPr>
        <p:sp>
          <p:nvSpPr>
            <p:cNvPr id="45" name="Rounded Rectangle 44">
              <a:extLst>
                <a:ext uri="{FF2B5EF4-FFF2-40B4-BE49-F238E27FC236}">
                  <a16:creationId xmlns:a16="http://schemas.microsoft.com/office/drawing/2014/main" id="{633F686D-12EF-C2AA-4896-6136E5B5853E}"/>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5C0BDAD8-2B96-13AE-F3A4-680010B7F774}"/>
                </a:ext>
              </a:extLst>
            </p:cNvPr>
            <p:cNvSpPr txBox="1"/>
            <p:nvPr/>
          </p:nvSpPr>
          <p:spPr>
            <a:xfrm>
              <a:off x="3204462" y="2669392"/>
              <a:ext cx="692818" cy="300082"/>
            </a:xfrm>
            <a:prstGeom prst="rect">
              <a:avLst/>
            </a:prstGeom>
            <a:noFill/>
          </p:spPr>
          <p:txBody>
            <a:bodyPr wrap="none" rtlCol="0">
              <a:spAutoFit/>
            </a:bodyPr>
            <a:lstStyle/>
            <a:p>
              <a:r>
                <a:rPr lang="en-GB" dirty="0"/>
                <a:t>Node 2</a:t>
              </a:r>
            </a:p>
          </p:txBody>
        </p:sp>
        <p:grpSp>
          <p:nvGrpSpPr>
            <p:cNvPr id="47" name="Group 46">
              <a:extLst>
                <a:ext uri="{FF2B5EF4-FFF2-40B4-BE49-F238E27FC236}">
                  <a16:creationId xmlns:a16="http://schemas.microsoft.com/office/drawing/2014/main" id="{551F0414-6A70-3E3C-5D3B-7A0FB620004A}"/>
                </a:ext>
              </a:extLst>
            </p:cNvPr>
            <p:cNvGrpSpPr/>
            <p:nvPr/>
          </p:nvGrpSpPr>
          <p:grpSpPr>
            <a:xfrm>
              <a:off x="3214512" y="2994688"/>
              <a:ext cx="745517" cy="267789"/>
              <a:chOff x="3214512" y="2994688"/>
              <a:chExt cx="745517" cy="267789"/>
            </a:xfrm>
          </p:grpSpPr>
          <p:sp>
            <p:nvSpPr>
              <p:cNvPr id="53" name="Lightning Bolt 52">
                <a:extLst>
                  <a:ext uri="{FF2B5EF4-FFF2-40B4-BE49-F238E27FC236}">
                    <a16:creationId xmlns:a16="http://schemas.microsoft.com/office/drawing/2014/main" id="{49030A74-2A44-3929-0876-2736AA65A76A}"/>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Lightning Bolt 53">
                <a:extLst>
                  <a:ext uri="{FF2B5EF4-FFF2-40B4-BE49-F238E27FC236}">
                    <a16:creationId xmlns:a16="http://schemas.microsoft.com/office/drawing/2014/main" id="{58D6957D-5E2E-0DF4-255D-E3720289387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Lightning Bolt 54">
                <a:extLst>
                  <a:ext uri="{FF2B5EF4-FFF2-40B4-BE49-F238E27FC236}">
                    <a16:creationId xmlns:a16="http://schemas.microsoft.com/office/drawing/2014/main" id="{9A0137E8-973B-4DA3-90A8-9AE3228E14EE}"/>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Lightning Bolt 55">
                <a:extLst>
                  <a:ext uri="{FF2B5EF4-FFF2-40B4-BE49-F238E27FC236}">
                    <a16:creationId xmlns:a16="http://schemas.microsoft.com/office/drawing/2014/main" id="{13356240-A904-5FB1-0D89-A25C0EAE5AB0}"/>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BF5545DD-2D70-BF5C-C874-8D7ADB77A239}"/>
                </a:ext>
              </a:extLst>
            </p:cNvPr>
            <p:cNvGrpSpPr/>
            <p:nvPr/>
          </p:nvGrpSpPr>
          <p:grpSpPr>
            <a:xfrm>
              <a:off x="3147326" y="3326904"/>
              <a:ext cx="745517" cy="267789"/>
              <a:chOff x="3214512" y="2994688"/>
              <a:chExt cx="745517" cy="267789"/>
            </a:xfrm>
          </p:grpSpPr>
          <p:sp>
            <p:nvSpPr>
              <p:cNvPr id="49" name="Lightning Bolt 48">
                <a:extLst>
                  <a:ext uri="{FF2B5EF4-FFF2-40B4-BE49-F238E27FC236}">
                    <a16:creationId xmlns:a16="http://schemas.microsoft.com/office/drawing/2014/main" id="{6B21AC8C-07CC-7D4B-844E-5A98C7A36292}"/>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Lightning Bolt 49">
                <a:extLst>
                  <a:ext uri="{FF2B5EF4-FFF2-40B4-BE49-F238E27FC236}">
                    <a16:creationId xmlns:a16="http://schemas.microsoft.com/office/drawing/2014/main" id="{28592D50-9658-C904-4875-99B0F3C48808}"/>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Lightning Bolt 50">
                <a:extLst>
                  <a:ext uri="{FF2B5EF4-FFF2-40B4-BE49-F238E27FC236}">
                    <a16:creationId xmlns:a16="http://schemas.microsoft.com/office/drawing/2014/main" id="{D5F9B9B9-C4E9-1712-A8DD-5C2ED338CDE6}"/>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Lightning Bolt 51">
                <a:extLst>
                  <a:ext uri="{FF2B5EF4-FFF2-40B4-BE49-F238E27FC236}">
                    <a16:creationId xmlns:a16="http://schemas.microsoft.com/office/drawing/2014/main" id="{9E7C9AE2-E902-D0B7-37A2-7811359B769D}"/>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7" name="Group 56">
            <a:extLst>
              <a:ext uri="{FF2B5EF4-FFF2-40B4-BE49-F238E27FC236}">
                <a16:creationId xmlns:a16="http://schemas.microsoft.com/office/drawing/2014/main" id="{81392FB9-94EC-8CDF-7652-80DE966628AF}"/>
              </a:ext>
            </a:extLst>
          </p:cNvPr>
          <p:cNvGrpSpPr/>
          <p:nvPr/>
        </p:nvGrpSpPr>
        <p:grpSpPr>
          <a:xfrm>
            <a:off x="6111855" y="2669392"/>
            <a:ext cx="949132" cy="1017525"/>
            <a:chOff x="3076305" y="2669392"/>
            <a:chExt cx="949132" cy="1017525"/>
          </a:xfrm>
        </p:grpSpPr>
        <p:sp>
          <p:nvSpPr>
            <p:cNvPr id="58" name="Rounded Rectangle 57">
              <a:extLst>
                <a:ext uri="{FF2B5EF4-FFF2-40B4-BE49-F238E27FC236}">
                  <a16:creationId xmlns:a16="http://schemas.microsoft.com/office/drawing/2014/main" id="{4442B1C8-23DE-ECC4-E730-D5EC53FBEED2}"/>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TextBox 58">
              <a:extLst>
                <a:ext uri="{FF2B5EF4-FFF2-40B4-BE49-F238E27FC236}">
                  <a16:creationId xmlns:a16="http://schemas.microsoft.com/office/drawing/2014/main" id="{999C325E-4514-3BC1-1BBD-E274D1C56810}"/>
                </a:ext>
              </a:extLst>
            </p:cNvPr>
            <p:cNvSpPr txBox="1"/>
            <p:nvPr/>
          </p:nvSpPr>
          <p:spPr>
            <a:xfrm>
              <a:off x="3204462" y="2669392"/>
              <a:ext cx="692818" cy="300082"/>
            </a:xfrm>
            <a:prstGeom prst="rect">
              <a:avLst/>
            </a:prstGeom>
            <a:noFill/>
          </p:spPr>
          <p:txBody>
            <a:bodyPr wrap="none" rtlCol="0">
              <a:spAutoFit/>
            </a:bodyPr>
            <a:lstStyle/>
            <a:p>
              <a:r>
                <a:rPr lang="en-GB" dirty="0"/>
                <a:t>Node 3</a:t>
              </a:r>
            </a:p>
          </p:txBody>
        </p:sp>
        <p:grpSp>
          <p:nvGrpSpPr>
            <p:cNvPr id="60" name="Group 59">
              <a:extLst>
                <a:ext uri="{FF2B5EF4-FFF2-40B4-BE49-F238E27FC236}">
                  <a16:creationId xmlns:a16="http://schemas.microsoft.com/office/drawing/2014/main" id="{1FB8ABD2-8BEA-CC86-29DF-9799722988CD}"/>
                </a:ext>
              </a:extLst>
            </p:cNvPr>
            <p:cNvGrpSpPr/>
            <p:nvPr/>
          </p:nvGrpSpPr>
          <p:grpSpPr>
            <a:xfrm>
              <a:off x="3214512" y="2994688"/>
              <a:ext cx="745517" cy="267789"/>
              <a:chOff x="3214512" y="2994688"/>
              <a:chExt cx="745517" cy="267789"/>
            </a:xfrm>
          </p:grpSpPr>
          <p:sp>
            <p:nvSpPr>
              <p:cNvPr id="66" name="Lightning Bolt 65">
                <a:extLst>
                  <a:ext uri="{FF2B5EF4-FFF2-40B4-BE49-F238E27FC236}">
                    <a16:creationId xmlns:a16="http://schemas.microsoft.com/office/drawing/2014/main" id="{88B707ED-8129-C65C-51D1-45F18D0C737C}"/>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Lightning Bolt 66">
                <a:extLst>
                  <a:ext uri="{FF2B5EF4-FFF2-40B4-BE49-F238E27FC236}">
                    <a16:creationId xmlns:a16="http://schemas.microsoft.com/office/drawing/2014/main" id="{BBCEC9C2-F3C3-F6AF-3681-3735D4E5FAD6}"/>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Lightning Bolt 67">
                <a:extLst>
                  <a:ext uri="{FF2B5EF4-FFF2-40B4-BE49-F238E27FC236}">
                    <a16:creationId xmlns:a16="http://schemas.microsoft.com/office/drawing/2014/main" id="{9ECE93FD-FC70-65E5-3476-E4981F29A96A}"/>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Lightning Bolt 68">
                <a:extLst>
                  <a:ext uri="{FF2B5EF4-FFF2-40B4-BE49-F238E27FC236}">
                    <a16:creationId xmlns:a16="http://schemas.microsoft.com/office/drawing/2014/main" id="{74CBF298-39A4-48CD-B6A0-7A525CC05CEF}"/>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9E216666-4F13-D5B9-1360-134327D2ABB9}"/>
                </a:ext>
              </a:extLst>
            </p:cNvPr>
            <p:cNvGrpSpPr/>
            <p:nvPr/>
          </p:nvGrpSpPr>
          <p:grpSpPr>
            <a:xfrm>
              <a:off x="3147326" y="3326904"/>
              <a:ext cx="745517" cy="267789"/>
              <a:chOff x="3214512" y="2994688"/>
              <a:chExt cx="745517" cy="267789"/>
            </a:xfrm>
          </p:grpSpPr>
          <p:sp>
            <p:nvSpPr>
              <p:cNvPr id="62" name="Lightning Bolt 61">
                <a:extLst>
                  <a:ext uri="{FF2B5EF4-FFF2-40B4-BE49-F238E27FC236}">
                    <a16:creationId xmlns:a16="http://schemas.microsoft.com/office/drawing/2014/main" id="{5793E0FA-6E92-097D-66B6-8C9112EB795E}"/>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Lightning Bolt 62">
                <a:extLst>
                  <a:ext uri="{FF2B5EF4-FFF2-40B4-BE49-F238E27FC236}">
                    <a16:creationId xmlns:a16="http://schemas.microsoft.com/office/drawing/2014/main" id="{5E9DABD0-B546-AF2D-A14C-6AE4B9B657A9}"/>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Lightning Bolt 63">
                <a:extLst>
                  <a:ext uri="{FF2B5EF4-FFF2-40B4-BE49-F238E27FC236}">
                    <a16:creationId xmlns:a16="http://schemas.microsoft.com/office/drawing/2014/main" id="{51699E49-3CAC-7F50-B034-D8E9E0A827FC}"/>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Lightning Bolt 64">
                <a:extLst>
                  <a:ext uri="{FF2B5EF4-FFF2-40B4-BE49-F238E27FC236}">
                    <a16:creationId xmlns:a16="http://schemas.microsoft.com/office/drawing/2014/main" id="{A62B34F5-1D91-D64D-3631-20EE6A8F5ED8}"/>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203904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87F1-F0F6-189B-FACD-7B4CE147182F}"/>
              </a:ext>
            </a:extLst>
          </p:cNvPr>
          <p:cNvSpPr>
            <a:spLocks noGrp="1"/>
          </p:cNvSpPr>
          <p:nvPr>
            <p:ph type="title"/>
          </p:nvPr>
        </p:nvSpPr>
        <p:spPr/>
        <p:txBody>
          <a:bodyPr/>
          <a:lstStyle/>
          <a:p>
            <a:r>
              <a:rPr lang="en-GB" dirty="0"/>
              <a:t>MPMD applications</a:t>
            </a:r>
          </a:p>
        </p:txBody>
      </p:sp>
      <p:sp>
        <p:nvSpPr>
          <p:cNvPr id="3" name="Content Placeholder 2">
            <a:extLst>
              <a:ext uri="{FF2B5EF4-FFF2-40B4-BE49-F238E27FC236}">
                <a16:creationId xmlns:a16="http://schemas.microsoft.com/office/drawing/2014/main" id="{D5879E0F-0D44-25A9-147B-E9A1927E6060}"/>
              </a:ext>
            </a:extLst>
          </p:cNvPr>
          <p:cNvSpPr>
            <a:spLocks noGrp="1"/>
          </p:cNvSpPr>
          <p:nvPr>
            <p:ph idx="1"/>
          </p:nvPr>
        </p:nvSpPr>
        <p:spPr/>
        <p:txBody>
          <a:bodyPr>
            <a:normAutofit lnSpcReduction="10000"/>
          </a:bodyPr>
          <a:lstStyle/>
          <a:p>
            <a:r>
              <a:rPr lang="en-GB" dirty="0"/>
              <a:t>The @</a:t>
            </a:r>
            <a:r>
              <a:rPr lang="en-GB" dirty="0" err="1"/>
              <a:t>mpmd_mpi</a:t>
            </a:r>
            <a:r>
              <a:rPr lang="en-GB" dirty="0"/>
              <a:t> decorator can be used to define Multiple Program Multiple Data (MPMD) MPI tasks</a:t>
            </a:r>
          </a:p>
          <a:p>
            <a:endParaRPr lang="en-GB" dirty="0"/>
          </a:p>
          <a:p>
            <a:endParaRPr lang="en-GB" dirty="0"/>
          </a:p>
          <a:p>
            <a:endParaRPr lang="en-GB" dirty="0"/>
          </a:p>
          <a:p>
            <a:endParaRPr lang="en-GB" dirty="0"/>
          </a:p>
          <a:p>
            <a:endParaRPr lang="en-GB" dirty="0"/>
          </a:p>
          <a:p>
            <a:r>
              <a:rPr lang="en-GB" dirty="0"/>
              <a:t>As a result of the @</a:t>
            </a:r>
            <a:r>
              <a:rPr lang="en-GB" dirty="0" err="1"/>
              <a:t>mpmd_mpi</a:t>
            </a:r>
            <a:r>
              <a:rPr lang="en-GB" dirty="0"/>
              <a:t> annotation, the following commands will be generated:</a:t>
            </a:r>
          </a:p>
          <a:p>
            <a:pPr marL="342900" lvl="1" indent="0">
              <a:buNone/>
            </a:pPr>
            <a:r>
              <a:rPr lang="en-GB" sz="1200" dirty="0">
                <a:latin typeface="Courier New" panose="02070309020205020404" pitchFamily="49" charset="0"/>
                <a:cs typeface="Courier New" panose="02070309020205020404" pitchFamily="49" charset="0"/>
              </a:rPr>
              <a:t>&gt; cd </a:t>
            </a:r>
            <a:r>
              <a:rPr lang="en-GB" sz="1200" dirty="0" err="1">
                <a:latin typeface="Courier New" panose="02070309020205020404" pitchFamily="49" charset="0"/>
                <a:cs typeface="Courier New" panose="02070309020205020404" pitchFamily="49" charset="0"/>
              </a:rPr>
              <a:t>working_dir_exe</a:t>
            </a:r>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mpirun</a:t>
            </a:r>
            <a:r>
              <a:rPr lang="en-GB" sz="1200" dirty="0">
                <a:latin typeface="Courier New" panose="02070309020205020404" pitchFamily="49" charset="0"/>
                <a:cs typeface="Courier New" panose="02070309020205020404" pitchFamily="49" charset="0"/>
              </a:rPr>
              <a:t> -n $FESOM_PROCS </a:t>
            </a:r>
            <a:r>
              <a:rPr lang="en-GB" sz="1200" dirty="0" err="1">
                <a:latin typeface="Courier New" panose="02070309020205020404" pitchFamily="49" charset="0"/>
                <a:cs typeface="Courier New" panose="02070309020205020404" pitchFamily="49" charset="0"/>
              </a:rPr>
              <a:t>fesom.x</a:t>
            </a:r>
            <a:r>
              <a:rPr lang="en-GB" sz="1200" dirty="0">
                <a:latin typeface="Courier New" panose="02070309020205020404" pitchFamily="49" charset="0"/>
                <a:cs typeface="Courier New" panose="02070309020205020404" pitchFamily="49" charset="0"/>
              </a:rPr>
              <a:t> : \</a:t>
            </a:r>
          </a:p>
          <a:p>
            <a:pPr marL="685800" lvl="2" indent="0">
              <a:buNone/>
            </a:pPr>
            <a:r>
              <a:rPr lang="en-GB" sz="1050" dirty="0">
                <a:latin typeface="Courier New" panose="02070309020205020404" pitchFamily="49" charset="0"/>
                <a:cs typeface="Courier New" panose="02070309020205020404" pitchFamily="49" charset="0"/>
              </a:rPr>
              <a:t> -n $OIFS_PROCS </a:t>
            </a:r>
            <a:r>
              <a:rPr lang="en-GB" sz="1050" dirty="0" err="1">
                <a:latin typeface="Courier New" panose="02070309020205020404" pitchFamily="49" charset="0"/>
                <a:cs typeface="Courier New" panose="02070309020205020404" pitchFamily="49" charset="0"/>
              </a:rPr>
              <a:t>oifs</a:t>
            </a:r>
            <a:r>
              <a:rPr lang="en-GB" sz="1050" dirty="0">
                <a:latin typeface="Courier New" panose="02070309020205020404" pitchFamily="49" charset="0"/>
                <a:cs typeface="Courier New" panose="02070309020205020404" pitchFamily="49" charset="0"/>
              </a:rPr>
              <a:t> -v </a:t>
            </a:r>
            <a:r>
              <a:rPr lang="en-GB" sz="1050" dirty="0" err="1">
                <a:latin typeface="Courier New" panose="02070309020205020404" pitchFamily="49" charset="0"/>
                <a:cs typeface="Courier New" panose="02070309020205020404" pitchFamily="49" charset="0"/>
              </a:rPr>
              <a:t>ecmwf</a:t>
            </a:r>
            <a:r>
              <a:rPr lang="en-GB" sz="1050" dirty="0">
                <a:latin typeface="Courier New" panose="02070309020205020404" pitchFamily="49" charset="0"/>
                <a:cs typeface="Courier New" panose="02070309020205020404" pitchFamily="49" charset="0"/>
              </a:rPr>
              <a:t> -e awi3 : -n $RNFMA_PROCS </a:t>
            </a:r>
            <a:r>
              <a:rPr lang="en-GB" sz="1050" dirty="0" err="1">
                <a:latin typeface="Courier New" panose="02070309020205020404" pitchFamily="49" charset="0"/>
                <a:cs typeface="Courier New" panose="02070309020205020404" pitchFamily="49" charset="0"/>
              </a:rPr>
              <a:t>rnfma</a:t>
            </a:r>
            <a:r>
              <a:rPr lang="en-GB" sz="1050" dirty="0">
                <a:latin typeface="Courier New" panose="02070309020205020404" pitchFamily="49" charset="0"/>
                <a:cs typeface="Courier New" panose="02070309020205020404" pitchFamily="49" charset="0"/>
              </a:rPr>
              <a:t> </a:t>
            </a:r>
          </a:p>
        </p:txBody>
      </p:sp>
      <p:sp>
        <p:nvSpPr>
          <p:cNvPr id="4" name="CuadroTexto 5">
            <a:extLst>
              <a:ext uri="{FF2B5EF4-FFF2-40B4-BE49-F238E27FC236}">
                <a16:creationId xmlns:a16="http://schemas.microsoft.com/office/drawing/2014/main" id="{C500A292-89BB-FC5B-0BF7-74B7912A6934}"/>
              </a:ext>
            </a:extLst>
          </p:cNvPr>
          <p:cNvSpPr txBox="1"/>
          <p:nvPr/>
        </p:nvSpPr>
        <p:spPr>
          <a:xfrm>
            <a:off x="1703660" y="1803090"/>
            <a:ext cx="6419930" cy="1061829"/>
          </a:xfrm>
          <a:prstGeom prst="rect">
            <a:avLst/>
          </a:prstGeom>
          <a:solidFill>
            <a:schemeClr val="accent1">
              <a:lumMod val="20000"/>
              <a:lumOff val="80000"/>
            </a:schemeClr>
          </a:solidFill>
          <a:ln>
            <a:solidFill>
              <a:srgbClr val="B4CCEA"/>
            </a:solidFill>
          </a:ln>
          <a:effectLst/>
        </p:spPr>
        <p:txBody>
          <a:bodyPr wrap="square" rtlCol="0">
            <a:spAutoFit/>
          </a:bodyPr>
          <a:lstStyle/>
          <a:p>
            <a:pPr defTabSz="342900"/>
            <a:r>
              <a:rPr lang="en-US" sz="900" b="1" dirty="0">
                <a:solidFill>
                  <a:prstClr val="black"/>
                </a:solidFill>
                <a:latin typeface="Courier" charset="0"/>
                <a:ea typeface="Courier" charset="0"/>
                <a:cs typeface="Courier" charset="0"/>
              </a:rPr>
              <a:t>@</a:t>
            </a:r>
            <a:r>
              <a:rPr lang="en-US" sz="900" b="1" dirty="0" err="1">
                <a:solidFill>
                  <a:prstClr val="black"/>
                </a:solidFill>
                <a:latin typeface="Courier" charset="0"/>
                <a:ea typeface="Courier" charset="0"/>
                <a:cs typeface="Courier" charset="0"/>
              </a:rPr>
              <a:t>mpmd_mpi</a:t>
            </a:r>
            <a:r>
              <a:rPr lang="en-US" sz="900" b="1" dirty="0">
                <a:solidFill>
                  <a:prstClr val="black"/>
                </a:solidFill>
                <a:latin typeface="Courier" charset="0"/>
                <a:ea typeface="Courier" charset="0"/>
                <a:cs typeface="Courier" charset="0"/>
              </a:rPr>
              <a:t>(runner="</a:t>
            </a:r>
            <a:r>
              <a:rPr lang="en-US" sz="900" b="1" dirty="0" err="1">
                <a:solidFill>
                  <a:prstClr val="black"/>
                </a:solidFill>
                <a:latin typeface="Courier" charset="0"/>
                <a:ea typeface="Courier" charset="0"/>
                <a:cs typeface="Courier" charset="0"/>
              </a:rPr>
              <a:t>mpirun</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working_dir</a:t>
            </a:r>
            <a:r>
              <a:rPr lang="en-US" sz="900" b="1" dirty="0">
                <a:solidFill>
                  <a:prstClr val="black"/>
                </a:solidFill>
                <a:latin typeface="Courier" charset="0"/>
                <a:ea typeface="Courier" charset="0"/>
                <a:cs typeface="Courier" charset="0"/>
              </a:rPr>
              <a:t> = {{</a:t>
            </a:r>
            <a:r>
              <a:rPr lang="en-US" sz="900" b="1" dirty="0" err="1">
                <a:solidFill>
                  <a:prstClr val="black"/>
                </a:solidFill>
                <a:latin typeface="Courier" charset="0"/>
                <a:ea typeface="Courier" charset="0"/>
                <a:cs typeface="Courier" charset="0"/>
              </a:rPr>
              <a:t>working_dir_exe</a:t>
            </a:r>
            <a:r>
              <a:rPr lang="en-US" sz="900" b="1" dirty="0">
                <a:solidFill>
                  <a:prstClr val="black"/>
                </a:solidFill>
                <a:latin typeface="Courier" charset="0"/>
                <a:ea typeface="Courier" charset="0"/>
                <a:cs typeface="Courier" charset="0"/>
              </a:rPr>
              <a:t>}},</a:t>
            </a:r>
          </a:p>
          <a:p>
            <a:pPr defTabSz="342900"/>
            <a:r>
              <a:rPr lang="en-US" sz="900" b="1" dirty="0">
                <a:solidFill>
                  <a:prstClr val="black"/>
                </a:solidFill>
                <a:latin typeface="Courier" charset="0"/>
                <a:ea typeface="Courier" charset="0"/>
                <a:cs typeface="Courier" charset="0"/>
              </a:rPr>
              <a:t>          programs=[{binary="</a:t>
            </a:r>
            <a:r>
              <a:rPr lang="en-US" sz="900" b="1" dirty="0" err="1">
                <a:solidFill>
                  <a:prstClr val="black"/>
                </a:solidFill>
                <a:latin typeface="Courier" charset="0"/>
                <a:ea typeface="Courier" charset="0"/>
                <a:cs typeface="Courier" charset="0"/>
              </a:rPr>
              <a:t>fesom.x</a:t>
            </a:r>
            <a:r>
              <a:rPr lang="en-US" sz="900" b="1" dirty="0">
                <a:solidFill>
                  <a:prstClr val="black"/>
                </a:solidFill>
                <a:latin typeface="Courier" charset="0"/>
                <a:ea typeface="Courier" charset="0"/>
                <a:cs typeface="Courier" charset="0"/>
              </a:rPr>
              <a:t>", processes = "$FESOM_PROCS" },</a:t>
            </a:r>
          </a:p>
          <a:p>
            <a:pPr defTabSz="342900"/>
            <a:r>
              <a:rPr lang="en-US" sz="900" b="1" dirty="0">
                <a:solidFill>
                  <a:prstClr val="black"/>
                </a:solidFill>
                <a:latin typeface="Courier" charset="0"/>
                <a:ea typeface="Courier" charset="0"/>
                <a:cs typeface="Courier" charset="0"/>
              </a:rPr>
              <a:t>                   {binary="</a:t>
            </a:r>
            <a:r>
              <a:rPr lang="en-US" sz="900" b="1" dirty="0" err="1">
                <a:solidFill>
                  <a:prstClr val="black"/>
                </a:solidFill>
                <a:latin typeface="Courier" charset="0"/>
                <a:ea typeface="Courier" charset="0"/>
                <a:cs typeface="Courier" charset="0"/>
              </a:rPr>
              <a:t>oifs</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args</a:t>
            </a:r>
            <a:r>
              <a:rPr lang="en-US" sz="900" b="1" dirty="0">
                <a:solidFill>
                  <a:prstClr val="black"/>
                </a:solidFill>
                <a:latin typeface="Courier" charset="0"/>
                <a:ea typeface="Courier" charset="0"/>
                <a:cs typeface="Courier" charset="0"/>
              </a:rPr>
              <a:t>="-v </a:t>
            </a:r>
            <a:r>
              <a:rPr lang="en-US" sz="900" b="1" dirty="0" err="1">
                <a:solidFill>
                  <a:prstClr val="black"/>
                </a:solidFill>
                <a:latin typeface="Courier" charset="0"/>
                <a:ea typeface="Courier" charset="0"/>
                <a:cs typeface="Courier" charset="0"/>
              </a:rPr>
              <a:t>ecmwf</a:t>
            </a:r>
            <a:r>
              <a:rPr lang="en-US" sz="900" b="1" dirty="0">
                <a:solidFill>
                  <a:prstClr val="black"/>
                </a:solidFill>
                <a:latin typeface="Courier" charset="0"/>
                <a:ea typeface="Courier" charset="0"/>
                <a:cs typeface="Courier" charset="0"/>
              </a:rPr>
              <a:t> -e awi3", processes = "$OIFS_PROCS" },</a:t>
            </a:r>
          </a:p>
          <a:p>
            <a:pPr defTabSz="342900"/>
            <a:r>
              <a:rPr lang="en-US" sz="900" b="1" dirty="0">
                <a:solidFill>
                  <a:prstClr val="black"/>
                </a:solidFill>
                <a:latin typeface="Courier" charset="0"/>
                <a:ea typeface="Courier" charset="0"/>
                <a:cs typeface="Courier" charset="0"/>
              </a:rPr>
              <a:t>	              {binary="</a:t>
            </a:r>
            <a:r>
              <a:rPr lang="en-US" sz="900" b="1" dirty="0" err="1">
                <a:solidFill>
                  <a:prstClr val="black"/>
                </a:solidFill>
                <a:latin typeface="Courier" charset="0"/>
                <a:ea typeface="Courier" charset="0"/>
                <a:cs typeface="Courier" charset="0"/>
              </a:rPr>
              <a:t>rnfma</a:t>
            </a:r>
            <a:r>
              <a:rPr lang="en-US" sz="900" b="1" dirty="0">
                <a:solidFill>
                  <a:prstClr val="black"/>
                </a:solidFill>
                <a:latin typeface="Courier" charset="0"/>
                <a:ea typeface="Courier" charset="0"/>
                <a:cs typeface="Courier" charset="0"/>
              </a:rPr>
              <a:t>", processes = "$RNFMA_PROCS"}])</a:t>
            </a:r>
          </a:p>
          <a:p>
            <a:pPr defTabSz="342900"/>
            <a:r>
              <a:rPr lang="en-US" sz="900" b="1" dirty="0">
                <a:solidFill>
                  <a:prstClr val="black"/>
                </a:solidFill>
                <a:latin typeface="Courier" charset="0"/>
                <a:ea typeface="Courier" charset="0"/>
                <a:cs typeface="Courier" charset="0"/>
              </a:rPr>
              <a:t>@task(</a:t>
            </a:r>
            <a:r>
              <a:rPr lang="en-US" sz="900" b="1" dirty="0" err="1">
                <a:solidFill>
                  <a:prstClr val="black"/>
                </a:solidFill>
                <a:latin typeface="Courier" charset="0"/>
                <a:ea typeface="Courier" charset="0"/>
                <a:cs typeface="Courier" charset="0"/>
              </a:rPr>
              <a:t>log_file</a:t>
            </a:r>
            <a:r>
              <a:rPr lang="en-US" sz="900" b="1" dirty="0">
                <a:solidFill>
                  <a:prstClr val="black"/>
                </a:solidFill>
                <a:latin typeface="Courier" charset="0"/>
                <a:ea typeface="Courier" charset="0"/>
                <a:cs typeface="Courier" charset="0"/>
              </a:rPr>
              <a:t>={</a:t>
            </a:r>
            <a:r>
              <a:rPr lang="en-US" sz="900" b="1" dirty="0" err="1">
                <a:solidFill>
                  <a:prstClr val="black"/>
                </a:solidFill>
                <a:latin typeface="Courier" charset="0"/>
                <a:ea typeface="Courier" charset="0"/>
                <a:cs typeface="Courier" charset="0"/>
              </a:rPr>
              <a:t>Type:FILE_OUT</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StdIOStream:STDOUT</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working_dir_exe</a:t>
            </a:r>
            <a:r>
              <a:rPr lang="en-US" sz="900" b="1" dirty="0">
                <a:solidFill>
                  <a:prstClr val="black"/>
                </a:solidFill>
                <a:latin typeface="Courier" charset="0"/>
                <a:ea typeface="Courier" charset="0"/>
                <a:cs typeface="Courier" charset="0"/>
              </a:rPr>
              <a:t>=DIRECTORY_INOUT)</a:t>
            </a:r>
          </a:p>
          <a:p>
            <a:pPr defTabSz="342900"/>
            <a:r>
              <a:rPr lang="en-US" sz="900" dirty="0">
                <a:solidFill>
                  <a:prstClr val="black"/>
                </a:solidFill>
                <a:latin typeface="Courier" charset="0"/>
                <a:ea typeface="Courier" charset="0"/>
                <a:cs typeface="Courier" charset="0"/>
              </a:rPr>
              <a:t>def </a:t>
            </a:r>
            <a:r>
              <a:rPr lang="en-US" sz="900" dirty="0" err="1">
                <a:solidFill>
                  <a:prstClr val="black"/>
                </a:solidFill>
                <a:latin typeface="Courier" charset="0"/>
                <a:ea typeface="Courier" charset="0"/>
                <a:cs typeface="Courier" charset="0"/>
              </a:rPr>
              <a:t>esm_simulation</a:t>
            </a:r>
            <a:r>
              <a:rPr lang="en-US" sz="900" dirty="0">
                <a:solidFill>
                  <a:prstClr val="black"/>
                </a:solidFill>
                <a:latin typeface="Courier" charset="0"/>
                <a:ea typeface="Courier" charset="0"/>
                <a:cs typeface="Courier" charset="0"/>
              </a:rPr>
              <a:t>(</a:t>
            </a:r>
            <a:r>
              <a:rPr lang="en-US" sz="900" dirty="0" err="1">
                <a:solidFill>
                  <a:prstClr val="black"/>
                </a:solidFill>
                <a:latin typeface="Courier" charset="0"/>
                <a:ea typeface="Courier" charset="0"/>
                <a:cs typeface="Courier" charset="0"/>
              </a:rPr>
              <a:t>log_file</a:t>
            </a:r>
            <a:r>
              <a:rPr lang="en-US" sz="900" dirty="0">
                <a:solidFill>
                  <a:prstClr val="black"/>
                </a:solidFill>
                <a:latin typeface="Courier" charset="0"/>
                <a:ea typeface="Courier" charset="0"/>
                <a:cs typeface="Courier" charset="0"/>
              </a:rPr>
              <a:t>, </a:t>
            </a:r>
            <a:r>
              <a:rPr lang="en-US" sz="900" dirty="0" err="1">
                <a:solidFill>
                  <a:prstClr val="black"/>
                </a:solidFill>
                <a:latin typeface="Courier" charset="0"/>
                <a:ea typeface="Courier" charset="0"/>
                <a:cs typeface="Courier" charset="0"/>
              </a:rPr>
              <a:t>working_dir_exe</a:t>
            </a:r>
            <a:r>
              <a:rPr lang="en-US" sz="900" dirty="0">
                <a:solidFill>
                  <a:prstClr val="black"/>
                </a:solidFill>
                <a:latin typeface="Courier" charset="0"/>
                <a:ea typeface="Courier" charset="0"/>
                <a:cs typeface="Courier" charset="0"/>
              </a:rPr>
              <a:t>): </a:t>
            </a:r>
          </a:p>
          <a:p>
            <a:pPr defTabSz="342900"/>
            <a:r>
              <a:rPr lang="en-US" sz="900" dirty="0">
                <a:solidFill>
                  <a:prstClr val="black"/>
                </a:solidFill>
                <a:latin typeface="Courier" charset="0"/>
                <a:ea typeface="Courier" charset="0"/>
                <a:cs typeface="Courier" charset="0"/>
              </a:rPr>
              <a:t>   pass</a:t>
            </a:r>
          </a:p>
        </p:txBody>
      </p:sp>
    </p:spTree>
    <p:extLst>
      <p:ext uri="{BB962C8B-B14F-4D97-AF65-F5344CB8AC3E}">
        <p14:creationId xmlns:p14="http://schemas.microsoft.com/office/powerpoint/2010/main" val="4268134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79F1-B2D3-AF42-A810-99EFB8449DEC}"/>
              </a:ext>
            </a:extLst>
          </p:cNvPr>
          <p:cNvSpPr>
            <a:spLocks noGrp="1"/>
          </p:cNvSpPr>
          <p:nvPr>
            <p:ph type="title"/>
          </p:nvPr>
        </p:nvSpPr>
        <p:spPr/>
        <p:txBody>
          <a:bodyPr/>
          <a:lstStyle/>
          <a:p>
            <a:r>
              <a:rPr lang="en-GB" dirty="0"/>
              <a:t>Tasks in container images</a:t>
            </a:r>
          </a:p>
        </p:txBody>
      </p:sp>
      <p:sp>
        <p:nvSpPr>
          <p:cNvPr id="3" name="Content Placeholder 2">
            <a:extLst>
              <a:ext uri="{FF2B5EF4-FFF2-40B4-BE49-F238E27FC236}">
                <a16:creationId xmlns:a16="http://schemas.microsoft.com/office/drawing/2014/main" id="{F1B035BF-97C9-3D40-8C09-0865C8C353FD}"/>
              </a:ext>
            </a:extLst>
          </p:cNvPr>
          <p:cNvSpPr>
            <a:spLocks noGrp="1"/>
          </p:cNvSpPr>
          <p:nvPr>
            <p:ph idx="1"/>
          </p:nvPr>
        </p:nvSpPr>
        <p:spPr/>
        <p:txBody>
          <a:bodyPr/>
          <a:lstStyle/>
          <a:p>
            <a:r>
              <a:rPr lang="en-GB" dirty="0"/>
              <a:t>Goal: enable tasks embedded in container images</a:t>
            </a:r>
          </a:p>
          <a:p>
            <a:r>
              <a:rPr lang="en-GB" dirty="0"/>
              <a:t>New @container decorator to be used together with the task annotation</a:t>
            </a:r>
          </a:p>
          <a:p>
            <a:r>
              <a:rPr lang="en-GB" dirty="0"/>
              <a:t>Also supports user-defined tasks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5ABD21F5-1850-354D-A8D6-ABBB19C3D5C5}"/>
              </a:ext>
            </a:extLst>
          </p:cNvPr>
          <p:cNvSpPr>
            <a:spLocks noGrp="1"/>
          </p:cNvSpPr>
          <p:nvPr>
            <p:ph type="sldNum" sz="quarter" idx="4294967295"/>
          </p:nvPr>
        </p:nvSpPr>
        <p:spPr>
          <a:xfrm>
            <a:off x="8629650" y="4768850"/>
            <a:ext cx="514350" cy="309563"/>
          </a:xfrm>
          <a:prstGeom prst="rect">
            <a:avLst/>
          </a:prstGeom>
        </p:spPr>
        <p:txBody>
          <a:bodyPr/>
          <a:lstStyle/>
          <a:p>
            <a:pPr defTabSz="257175">
              <a:defRPr/>
            </a:pPr>
            <a:fld id="{FBB39DCF-C719-4542-9CBD-E8798077DE86}" type="slidenum">
              <a:rPr lang="es-ES"/>
              <a:pPr defTabSz="257175">
                <a:defRPr/>
              </a:pPr>
              <a:t>23</a:t>
            </a:fld>
            <a:endParaRPr lang="es-ES" dirty="0"/>
          </a:p>
        </p:txBody>
      </p:sp>
      <p:sp>
        <p:nvSpPr>
          <p:cNvPr id="9" name="TextBox 8">
            <a:extLst>
              <a:ext uri="{FF2B5EF4-FFF2-40B4-BE49-F238E27FC236}">
                <a16:creationId xmlns:a16="http://schemas.microsoft.com/office/drawing/2014/main" id="{34C451CD-E6CA-AF44-8579-44DEB19A5E3B}"/>
              </a:ext>
            </a:extLst>
          </p:cNvPr>
          <p:cNvSpPr txBox="1"/>
          <p:nvPr/>
        </p:nvSpPr>
        <p:spPr>
          <a:xfrm>
            <a:off x="3198047" y="3226731"/>
            <a:ext cx="4192173" cy="1384995"/>
          </a:xfrm>
          <a:prstGeom prst="rect">
            <a:avLst/>
          </a:prstGeom>
          <a:solidFill>
            <a:schemeClr val="accent1">
              <a:lumMod val="20000"/>
              <a:lumOff val="80000"/>
            </a:schemeClr>
          </a:solidFill>
          <a:ln>
            <a:solidFill>
              <a:schemeClr val="accent1"/>
            </a:solidFill>
          </a:ln>
        </p:spPr>
        <p:txBody>
          <a:bodyPr wrap="none" rtlCol="0">
            <a:spAutoFit/>
          </a:bodyPr>
          <a:lstStyle/>
          <a:p>
            <a:r>
              <a:rPr lang="en-GB" sz="1050" b="1" dirty="0">
                <a:solidFill>
                  <a:srgbClr val="000000"/>
                </a:solidFill>
                <a:latin typeface="Courier" charset="0"/>
              </a:rPr>
              <a:t>@container(engine="DOCKER", image="</a:t>
            </a:r>
            <a:r>
              <a:rPr lang="en-GB" sz="1050" b="1" dirty="0" err="1">
                <a:solidFill>
                  <a:srgbClr val="000000"/>
                </a:solidFill>
                <a:latin typeface="Courier" charset="0"/>
              </a:rPr>
              <a:t>compss</a:t>
            </a:r>
            <a:r>
              <a:rPr lang="en-GB" sz="1050" b="1" dirty="0">
                <a:solidFill>
                  <a:srgbClr val="000000"/>
                </a:solidFill>
                <a:latin typeface="Courier" charset="0"/>
              </a:rPr>
              <a:t>/</a:t>
            </a:r>
            <a:r>
              <a:rPr lang="en-GB" sz="1050" b="1" dirty="0" err="1">
                <a:solidFill>
                  <a:srgbClr val="000000"/>
                </a:solidFill>
                <a:latin typeface="Courier" charset="0"/>
              </a:rPr>
              <a:t>compss</a:t>
            </a:r>
            <a:r>
              <a:rPr lang="en-GB" sz="1050" b="1" dirty="0">
                <a:solidFill>
                  <a:srgbClr val="000000"/>
                </a:solidFill>
                <a:latin typeface="Courier" charset="0"/>
              </a:rPr>
              <a:t>")</a:t>
            </a:r>
          </a:p>
          <a:p>
            <a:r>
              <a:rPr lang="en-GB" sz="1050" b="1" dirty="0">
                <a:solidFill>
                  <a:srgbClr val="000000"/>
                </a:solidFill>
                <a:latin typeface="Courier" charset="0"/>
              </a:rPr>
              <a:t>@task(returns=1, </a:t>
            </a:r>
            <a:r>
              <a:rPr lang="en-GB" sz="1050" b="1" dirty="0" err="1">
                <a:solidFill>
                  <a:srgbClr val="000000"/>
                </a:solidFill>
                <a:latin typeface="Courier" charset="0"/>
              </a:rPr>
              <a:t>num</a:t>
            </a:r>
            <a:r>
              <a:rPr lang="en-GB" sz="1050" b="1" dirty="0">
                <a:solidFill>
                  <a:srgbClr val="000000"/>
                </a:solidFill>
                <a:latin typeface="Courier" charset="0"/>
              </a:rPr>
              <a:t>=IN, </a:t>
            </a:r>
            <a:r>
              <a:rPr lang="en-GB" sz="1050" b="1" dirty="0" err="1">
                <a:solidFill>
                  <a:srgbClr val="000000"/>
                </a:solidFill>
                <a:latin typeface="Courier" charset="0"/>
              </a:rPr>
              <a:t>in_str</a:t>
            </a:r>
            <a:r>
              <a:rPr lang="en-GB" sz="1050" b="1" dirty="0">
                <a:solidFill>
                  <a:srgbClr val="000000"/>
                </a:solidFill>
                <a:latin typeface="Courier" charset="0"/>
              </a:rPr>
              <a:t>=IN, fin=FILE_IN)</a:t>
            </a:r>
          </a:p>
          <a:p>
            <a:r>
              <a:rPr lang="en-GB" sz="1050" dirty="0">
                <a:solidFill>
                  <a:srgbClr val="000000"/>
                </a:solidFill>
                <a:latin typeface="Courier" charset="0"/>
              </a:rPr>
              <a:t>def </a:t>
            </a:r>
            <a:r>
              <a:rPr lang="en-GB" sz="1050" dirty="0" err="1">
                <a:solidFill>
                  <a:srgbClr val="000000"/>
                </a:solidFill>
                <a:latin typeface="Courier" charset="0"/>
              </a:rPr>
              <a:t>task_python_return_str</a:t>
            </a:r>
            <a:r>
              <a:rPr lang="en-GB" sz="1050" dirty="0">
                <a:solidFill>
                  <a:srgbClr val="000000"/>
                </a:solidFill>
                <a:latin typeface="Courier" charset="0"/>
              </a:rPr>
              <a:t>(</a:t>
            </a:r>
            <a:r>
              <a:rPr lang="en-GB" sz="1050" dirty="0" err="1">
                <a:solidFill>
                  <a:srgbClr val="000000"/>
                </a:solidFill>
                <a:latin typeface="Courier" charset="0"/>
              </a:rPr>
              <a:t>num</a:t>
            </a:r>
            <a:r>
              <a:rPr lang="en-GB" sz="1050" dirty="0">
                <a:solidFill>
                  <a:srgbClr val="000000"/>
                </a:solidFill>
                <a:latin typeface="Courier" charset="0"/>
              </a:rPr>
              <a:t>, </a:t>
            </a:r>
            <a:r>
              <a:rPr lang="en-GB" sz="1050" dirty="0" err="1">
                <a:solidFill>
                  <a:srgbClr val="000000"/>
                </a:solidFill>
                <a:latin typeface="Courier" charset="0"/>
              </a:rPr>
              <a:t>in_str</a:t>
            </a:r>
            <a:r>
              <a:rPr lang="en-GB" sz="1050" dirty="0">
                <a:solidFill>
                  <a:srgbClr val="000000"/>
                </a:solidFill>
                <a:latin typeface="Courier" charset="0"/>
              </a:rPr>
              <a:t>, fin):</a:t>
            </a:r>
          </a:p>
          <a:p>
            <a:r>
              <a:rPr lang="en-GB" sz="1050" dirty="0">
                <a:solidFill>
                  <a:srgbClr val="000000"/>
                </a:solidFill>
                <a:latin typeface="Courier" charset="0"/>
              </a:rPr>
              <a:t>    print("Hello from Task Python RETURN")</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a:t>
            </a:r>
            <a:r>
              <a:rPr lang="en-GB" sz="1050" dirty="0" err="1">
                <a:solidFill>
                  <a:srgbClr val="000000"/>
                </a:solidFill>
                <a:latin typeface="Courier" charset="0"/>
              </a:rPr>
              <a:t>num</a:t>
            </a:r>
            <a:r>
              <a:rPr lang="en-GB" sz="1050" dirty="0">
                <a:solidFill>
                  <a:srgbClr val="000000"/>
                </a:solidFill>
                <a:latin typeface="Courier" charset="0"/>
              </a:rPr>
              <a:t> -- " + str(</a:t>
            </a:r>
            <a:r>
              <a:rPr lang="en-GB" sz="1050" dirty="0" err="1">
                <a:solidFill>
                  <a:srgbClr val="000000"/>
                </a:solidFill>
                <a:latin typeface="Courier" charset="0"/>
              </a:rPr>
              <a:t>num</a:t>
            </a:r>
            <a:r>
              <a:rPr lang="en-GB" sz="1050" dirty="0">
                <a:solidFill>
                  <a:srgbClr val="000000"/>
                </a:solidFill>
                <a:latin typeface="Courier" charset="0"/>
              </a:rPr>
              <a:t>))</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str -- " + str(</a:t>
            </a:r>
            <a:r>
              <a:rPr lang="en-GB" sz="1050" dirty="0" err="1">
                <a:solidFill>
                  <a:srgbClr val="000000"/>
                </a:solidFill>
                <a:latin typeface="Courier" charset="0"/>
              </a:rPr>
              <a:t>in_str</a:t>
            </a:r>
            <a:r>
              <a:rPr lang="en-GB" sz="1050" dirty="0">
                <a:solidFill>
                  <a:srgbClr val="000000"/>
                </a:solidFill>
                <a:latin typeface="Courier" charset="0"/>
              </a:rPr>
              <a:t>))</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fin -- " + str(fin))</a:t>
            </a:r>
          </a:p>
          <a:p>
            <a:r>
              <a:rPr lang="en-GB" sz="1050" dirty="0">
                <a:solidFill>
                  <a:srgbClr val="000000"/>
                </a:solidFill>
                <a:latin typeface="Courier" charset="0"/>
              </a:rPr>
              <a:t>    return "Hello"</a:t>
            </a:r>
          </a:p>
        </p:txBody>
      </p:sp>
      <p:sp>
        <p:nvSpPr>
          <p:cNvPr id="10" name="TextBox 9">
            <a:extLst>
              <a:ext uri="{FF2B5EF4-FFF2-40B4-BE49-F238E27FC236}">
                <a16:creationId xmlns:a16="http://schemas.microsoft.com/office/drawing/2014/main" id="{BC4DD8D7-1F03-E747-8DF7-2283B5488BD6}"/>
              </a:ext>
            </a:extLst>
          </p:cNvPr>
          <p:cNvSpPr txBox="1"/>
          <p:nvPr/>
        </p:nvSpPr>
        <p:spPr>
          <a:xfrm>
            <a:off x="1113793" y="2169362"/>
            <a:ext cx="3631122" cy="900246"/>
          </a:xfrm>
          <a:prstGeom prst="rect">
            <a:avLst/>
          </a:prstGeom>
          <a:solidFill>
            <a:schemeClr val="accent1">
              <a:lumMod val="20000"/>
              <a:lumOff val="80000"/>
            </a:schemeClr>
          </a:solidFill>
          <a:ln>
            <a:solidFill>
              <a:schemeClr val="accent1"/>
            </a:solidFill>
          </a:ln>
        </p:spPr>
        <p:txBody>
          <a:bodyPr wrap="none" rtlCol="0">
            <a:spAutoFit/>
          </a:bodyPr>
          <a:lstStyle/>
          <a:p>
            <a:r>
              <a:rPr lang="en-GB" sz="1050" b="1" dirty="0">
                <a:solidFill>
                  <a:srgbClr val="000000"/>
                </a:solidFill>
                <a:latin typeface="Courier" charset="0"/>
              </a:rPr>
              <a:t>@container(engine="DOCKER", image="ubuntu")</a:t>
            </a:r>
          </a:p>
          <a:p>
            <a:r>
              <a:rPr lang="en-GB" sz="1050" b="1" dirty="0">
                <a:solidFill>
                  <a:srgbClr val="000000"/>
                </a:solidFill>
                <a:latin typeface="Courier" charset="0"/>
              </a:rPr>
              <a:t>@binary(binary="ls")</a:t>
            </a:r>
          </a:p>
          <a:p>
            <a:r>
              <a:rPr lang="en-GB" sz="1050" b="1" dirty="0">
                <a:solidFill>
                  <a:srgbClr val="000000"/>
                </a:solidFill>
                <a:latin typeface="Courier" charset="0"/>
              </a:rPr>
              <a:t>@task()</a:t>
            </a:r>
          </a:p>
          <a:p>
            <a:r>
              <a:rPr lang="en-GB" sz="1050" dirty="0">
                <a:solidFill>
                  <a:srgbClr val="000000"/>
                </a:solidFill>
                <a:latin typeface="Courier" charset="0"/>
              </a:rPr>
              <a:t>def </a:t>
            </a:r>
            <a:r>
              <a:rPr lang="en-GB" sz="1050" dirty="0" err="1">
                <a:solidFill>
                  <a:srgbClr val="000000"/>
                </a:solidFill>
                <a:latin typeface="Courier" charset="0"/>
              </a:rPr>
              <a:t>task_binary_empty</a:t>
            </a:r>
            <a:r>
              <a:rPr lang="en-GB" sz="1050" dirty="0">
                <a:solidFill>
                  <a:srgbClr val="000000"/>
                </a:solidFill>
                <a:latin typeface="Courier" charset="0"/>
              </a:rPr>
              <a:t>():</a:t>
            </a:r>
          </a:p>
          <a:p>
            <a:r>
              <a:rPr lang="en-GB" sz="1050" dirty="0">
                <a:solidFill>
                  <a:srgbClr val="000000"/>
                </a:solidFill>
                <a:latin typeface="Courier" charset="0"/>
              </a:rPr>
              <a:t>    pass</a:t>
            </a:r>
          </a:p>
        </p:txBody>
      </p:sp>
    </p:spTree>
    <p:extLst>
      <p:ext uri="{BB962C8B-B14F-4D97-AF65-F5344CB8AC3E}">
        <p14:creationId xmlns:p14="http://schemas.microsoft.com/office/powerpoint/2010/main" val="2600505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74FB-711E-8C42-8106-21DC40D5532E}"/>
              </a:ext>
            </a:extLst>
          </p:cNvPr>
          <p:cNvSpPr>
            <a:spLocks noGrp="1"/>
          </p:cNvSpPr>
          <p:nvPr>
            <p:ph type="title"/>
          </p:nvPr>
        </p:nvSpPr>
        <p:spPr/>
        <p:txBody>
          <a:bodyPr/>
          <a:lstStyle/>
          <a:p>
            <a:r>
              <a:rPr lang="en-GB" dirty="0" err="1"/>
              <a:t>PyCOMPSs</a:t>
            </a:r>
            <a:r>
              <a:rPr lang="en-GB" dirty="0"/>
              <a:t> runtime </a:t>
            </a:r>
          </a:p>
        </p:txBody>
      </p:sp>
      <p:sp>
        <p:nvSpPr>
          <p:cNvPr id="3" name="Content Placeholder 2">
            <a:extLst>
              <a:ext uri="{FF2B5EF4-FFF2-40B4-BE49-F238E27FC236}">
                <a16:creationId xmlns:a16="http://schemas.microsoft.com/office/drawing/2014/main" id="{4FCA3ACF-8B25-BC4C-A6B4-841C0DF75CE7}"/>
              </a:ext>
            </a:extLst>
          </p:cNvPr>
          <p:cNvSpPr>
            <a:spLocks noGrp="1"/>
          </p:cNvSpPr>
          <p:nvPr>
            <p:ph idx="1"/>
          </p:nvPr>
        </p:nvSpPr>
        <p:spPr/>
        <p:txBody>
          <a:bodyPr>
            <a:normAutofit fontScale="92500" lnSpcReduction="10000"/>
          </a:bodyPr>
          <a:lstStyle/>
          <a:p>
            <a:r>
              <a:rPr lang="en-GB" dirty="0"/>
              <a:t>Support for tasks’ constraints – support for heterogeneous infrastructure </a:t>
            </a:r>
          </a:p>
          <a:p>
            <a:r>
              <a:rPr lang="en-GB" dirty="0"/>
              <a:t>Support for tasks’ faults and tasks’ exceptions </a:t>
            </a:r>
          </a:p>
          <a:p>
            <a:pPr lvl="1"/>
            <a:r>
              <a:rPr lang="en-GB" dirty="0"/>
              <a:t>Enlarges the dynamicity of the type of workflows that we support</a:t>
            </a:r>
          </a:p>
          <a:p>
            <a:r>
              <a:rPr lang="en-GB" dirty="0"/>
              <a:t>Streamed data</a:t>
            </a:r>
          </a:p>
          <a:p>
            <a:pPr lvl="1"/>
            <a:r>
              <a:rPr lang="en-GB" dirty="0"/>
              <a:t>... and many others </a:t>
            </a:r>
          </a:p>
          <a:p>
            <a:r>
              <a:rPr lang="en-GB" dirty="0"/>
              <a:t>Runtime deployed as a </a:t>
            </a:r>
            <a:br>
              <a:rPr lang="en-GB" dirty="0"/>
            </a:br>
            <a:r>
              <a:rPr lang="en-GB" dirty="0"/>
              <a:t>distributed master-worker </a:t>
            </a:r>
          </a:p>
          <a:p>
            <a:r>
              <a:rPr lang="en-GB" dirty="0"/>
              <a:t>All data scheduling decisions</a:t>
            </a:r>
            <a:br>
              <a:rPr lang="en-GB" dirty="0"/>
            </a:br>
            <a:r>
              <a:rPr lang="en-GB" dirty="0"/>
              <a:t>and data transfers are </a:t>
            </a:r>
            <a:br>
              <a:rPr lang="en-GB" dirty="0"/>
            </a:br>
            <a:r>
              <a:rPr lang="en-GB" dirty="0"/>
              <a:t>performed by the runtime</a:t>
            </a:r>
          </a:p>
          <a:p>
            <a:r>
              <a:rPr lang="en-GB" dirty="0"/>
              <a:t>Support for elasticity </a:t>
            </a:r>
          </a:p>
          <a:p>
            <a:endParaRPr lang="en-GB" dirty="0"/>
          </a:p>
          <a:p>
            <a:endParaRPr lang="en-GB" dirty="0"/>
          </a:p>
          <a:p>
            <a:endParaRPr lang="en-GB" dirty="0"/>
          </a:p>
        </p:txBody>
      </p:sp>
      <p:pic>
        <p:nvPicPr>
          <p:cNvPr id="5" name="Picture 2">
            <a:extLst>
              <a:ext uri="{FF2B5EF4-FFF2-40B4-BE49-F238E27FC236}">
                <a16:creationId xmlns:a16="http://schemas.microsoft.com/office/drawing/2014/main" id="{02DE764B-F89C-334B-96BD-8E753E6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060" y="4428545"/>
            <a:ext cx="2220685" cy="546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2B636F-BF3D-8740-BB19-DD8898F78ECE}"/>
              </a:ext>
            </a:extLst>
          </p:cNvPr>
          <p:cNvPicPr>
            <a:picLocks noChangeAspect="1"/>
          </p:cNvPicPr>
          <p:nvPr/>
        </p:nvPicPr>
        <p:blipFill>
          <a:blip r:embed="rId4"/>
          <a:stretch>
            <a:fillRect/>
          </a:stretch>
        </p:blipFill>
        <p:spPr>
          <a:xfrm>
            <a:off x="4046220" y="2422047"/>
            <a:ext cx="4937125" cy="2313147"/>
          </a:xfrm>
          <a:prstGeom prst="rect">
            <a:avLst/>
          </a:prstGeom>
        </p:spPr>
      </p:pic>
      <p:sp>
        <p:nvSpPr>
          <p:cNvPr id="7" name="TextBox 6">
            <a:extLst>
              <a:ext uri="{FF2B5EF4-FFF2-40B4-BE49-F238E27FC236}">
                <a16:creationId xmlns:a16="http://schemas.microsoft.com/office/drawing/2014/main" id="{846EE5BF-9CA1-4EEF-84F7-139EF39689CE}"/>
              </a:ext>
            </a:extLst>
          </p:cNvPr>
          <p:cNvSpPr txBox="1"/>
          <p:nvPr/>
        </p:nvSpPr>
        <p:spPr>
          <a:xfrm>
            <a:off x="2286000" y="2421709"/>
            <a:ext cx="4572000" cy="300082"/>
          </a:xfrm>
          <a:prstGeom prst="rect">
            <a:avLst/>
          </a:prstGeom>
          <a:noFill/>
        </p:spPr>
        <p:txBody>
          <a:bodyPr wrap="square">
            <a:spAutoFit/>
          </a:bodyPr>
          <a:lstStyle/>
          <a:p>
            <a:r>
              <a:rPr lang="en-ES" b="0" i="0" u="none" strike="noStrike" dirty="0">
                <a:solidFill>
                  <a:srgbClr val="000000"/>
                </a:solidFill>
                <a:effectLst/>
              </a:rPr>
              <a:t> </a:t>
            </a:r>
            <a:endParaRPr lang="en-GB" dirty="0"/>
          </a:p>
        </p:txBody>
      </p:sp>
    </p:spTree>
    <p:extLst>
      <p:ext uri="{BB962C8B-B14F-4D97-AF65-F5344CB8AC3E}">
        <p14:creationId xmlns:p14="http://schemas.microsoft.com/office/powerpoint/2010/main" val="449047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12ad5811af8_0_717"/>
          <p:cNvSpPr/>
          <p:nvPr/>
        </p:nvSpPr>
        <p:spPr>
          <a:xfrm>
            <a:off x="566325" y="818775"/>
            <a:ext cx="6568500" cy="1487700"/>
          </a:xfrm>
          <a:prstGeom prst="rect">
            <a:avLst/>
          </a:prstGeom>
          <a:solidFill>
            <a:srgbClr val="F4B081"/>
          </a:solidFill>
          <a:ln w="19050"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Workflow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Calibri"/>
              <a:ea typeface="Calibri"/>
              <a:cs typeface="Calibri"/>
              <a:sym typeface="Calibri"/>
            </a:endParaRPr>
          </a:p>
        </p:txBody>
      </p:sp>
      <p:sp>
        <p:nvSpPr>
          <p:cNvPr id="284" name="Google Shape;284;g12ad5811af8_0_717"/>
          <p:cNvSpPr/>
          <p:nvPr/>
        </p:nvSpPr>
        <p:spPr>
          <a:xfrm>
            <a:off x="725650"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HPC Software </a:t>
            </a:r>
            <a:endParaRPr sz="1000" b="0" i="0" u="none" strike="noStrike" cap="none">
              <a:solidFill>
                <a:srgbClr val="000000"/>
              </a:solidFill>
              <a:latin typeface="Arial"/>
              <a:ea typeface="Arial"/>
              <a:cs typeface="Arial"/>
              <a:sym typeface="Arial"/>
            </a:endParaRPr>
          </a:p>
        </p:txBody>
      </p:sp>
      <p:sp>
        <p:nvSpPr>
          <p:cNvPr id="285" name="Google Shape;285;g12ad5811af8_0_71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Interfaces to integrate HPC/DA/ML</a:t>
            </a:r>
            <a:endParaRPr/>
          </a:p>
        </p:txBody>
      </p:sp>
      <p:sp>
        <p:nvSpPr>
          <p:cNvPr id="294" name="Google Shape;294;g12ad5811af8_0_717"/>
          <p:cNvSpPr txBox="1">
            <a:spLocks noGrp="1"/>
          </p:cNvSpPr>
          <p:nvPr>
            <p:ph idx="1"/>
          </p:nvPr>
        </p:nvSpPr>
        <p:spPr>
          <a:xfrm>
            <a:off x="423013" y="2408546"/>
            <a:ext cx="4148987" cy="2266128"/>
          </a:xfrm>
          <a:prstGeom prst="rect">
            <a:avLst/>
          </a:prstGeom>
          <a:noFill/>
          <a:ln>
            <a:noFill/>
          </a:ln>
        </p:spPr>
        <p:txBody>
          <a:bodyPr spcFirstLastPara="1" wrap="square" lIns="91425" tIns="45700" rIns="91425" bIns="45700" anchor="t" anchorCtr="0">
            <a:noAutofit/>
          </a:bodyPr>
          <a:lstStyle/>
          <a:p>
            <a:pPr marL="342900" lvl="0" indent="-323850" algn="l" rtl="0">
              <a:lnSpc>
                <a:spcPct val="90000"/>
              </a:lnSpc>
              <a:spcBef>
                <a:spcPts val="750"/>
              </a:spcBef>
              <a:spcAft>
                <a:spcPts val="0"/>
              </a:spcAft>
              <a:buClr>
                <a:schemeClr val="accent1"/>
              </a:buClr>
              <a:buSzPts val="1700"/>
              <a:buFont typeface="Arial"/>
              <a:buChar char="•"/>
            </a:pPr>
            <a:r>
              <a:rPr lang="en-US" sz="1700" dirty="0"/>
              <a:t>Goal:</a:t>
            </a:r>
            <a:endParaRPr sz="1700" dirty="0"/>
          </a:p>
          <a:p>
            <a:pPr lvl="1">
              <a:lnSpc>
                <a:spcPct val="70000"/>
              </a:lnSpc>
              <a:spcAft>
                <a:spcPts val="0"/>
              </a:spcAft>
              <a:buSzPts val="1700"/>
            </a:pPr>
            <a:r>
              <a:rPr lang="en-US" sz="1600" dirty="0"/>
              <a:t>Reduce the required glue code to invoke multiple complex software steps </a:t>
            </a:r>
            <a:endParaRPr sz="1600" dirty="0"/>
          </a:p>
          <a:p>
            <a:pPr lvl="1">
              <a:lnSpc>
                <a:spcPct val="70000"/>
              </a:lnSpc>
              <a:spcAft>
                <a:spcPts val="0"/>
              </a:spcAft>
              <a:buSzPts val="1700"/>
            </a:pPr>
            <a:r>
              <a:rPr lang="en-US" sz="1600" dirty="0"/>
              <a:t>Developer can focus in the functionality, not in the integration</a:t>
            </a:r>
            <a:endParaRPr sz="1600" dirty="0"/>
          </a:p>
          <a:p>
            <a:pPr lvl="1">
              <a:lnSpc>
                <a:spcPct val="70000"/>
              </a:lnSpc>
              <a:spcAft>
                <a:spcPts val="0"/>
              </a:spcAft>
              <a:buSzPts val="1700"/>
            </a:pPr>
            <a:r>
              <a:rPr lang="en-US" sz="1600" dirty="0"/>
              <a:t>Enables reusability</a:t>
            </a:r>
            <a:endParaRPr sz="1600" dirty="0"/>
          </a:p>
          <a:p>
            <a:pPr marL="342900" lvl="0" indent="-323850" algn="l" rtl="0">
              <a:lnSpc>
                <a:spcPct val="90000"/>
              </a:lnSpc>
              <a:spcBef>
                <a:spcPts val="750"/>
              </a:spcBef>
              <a:spcAft>
                <a:spcPts val="0"/>
              </a:spcAft>
              <a:buSzPts val="1700"/>
              <a:buChar char="•"/>
            </a:pPr>
            <a:r>
              <a:rPr lang="en-US" sz="1700" dirty="0"/>
              <a:t>Two paradigms:</a:t>
            </a:r>
          </a:p>
          <a:p>
            <a:pPr lvl="1">
              <a:lnSpc>
                <a:spcPct val="70000"/>
              </a:lnSpc>
              <a:buSzPts val="1700"/>
            </a:pPr>
            <a:r>
              <a:rPr lang="en-US" sz="1600" dirty="0"/>
              <a:t>Software invocation</a:t>
            </a:r>
          </a:p>
          <a:p>
            <a:pPr lvl="1">
              <a:lnSpc>
                <a:spcPct val="70000"/>
              </a:lnSpc>
              <a:buSzPts val="1700"/>
            </a:pPr>
            <a:r>
              <a:rPr lang="en-US" sz="1600" dirty="0"/>
              <a:t>Data transformations</a:t>
            </a:r>
            <a:endParaRPr sz="1600" dirty="0"/>
          </a:p>
          <a:p>
            <a:pPr marL="342900" lvl="0" indent="-215900" algn="l" rtl="0">
              <a:lnSpc>
                <a:spcPct val="90000"/>
              </a:lnSpc>
              <a:spcBef>
                <a:spcPts val="750"/>
              </a:spcBef>
              <a:spcAft>
                <a:spcPts val="0"/>
              </a:spcAft>
              <a:buClr>
                <a:schemeClr val="accent1"/>
              </a:buClr>
              <a:buSzPts val="2000"/>
              <a:buFont typeface="Arial"/>
              <a:buNone/>
            </a:pPr>
            <a:endParaRPr dirty="0"/>
          </a:p>
          <a:p>
            <a:pPr marL="0" lvl="0" indent="0" algn="l" rtl="0">
              <a:lnSpc>
                <a:spcPct val="90000"/>
              </a:lnSpc>
              <a:spcBef>
                <a:spcPts val="750"/>
              </a:spcBef>
              <a:spcAft>
                <a:spcPts val="0"/>
              </a:spcAft>
              <a:buSzPts val="2000"/>
              <a:buNone/>
            </a:pPr>
            <a:endParaRPr b="0" dirty="0"/>
          </a:p>
          <a:p>
            <a:pPr marL="342900" lvl="0" indent="-215900" algn="l" rtl="0">
              <a:lnSpc>
                <a:spcPct val="90000"/>
              </a:lnSpc>
              <a:spcBef>
                <a:spcPts val="750"/>
              </a:spcBef>
              <a:spcAft>
                <a:spcPts val="0"/>
              </a:spcAft>
              <a:buClr>
                <a:schemeClr val="accent1"/>
              </a:buClr>
              <a:buSzPts val="2000"/>
              <a:buFont typeface="Arial"/>
              <a:buNone/>
            </a:pPr>
            <a:endParaRPr dirty="0"/>
          </a:p>
          <a:p>
            <a:pPr marL="342900" lvl="0" indent="-215900" algn="l" rtl="0">
              <a:lnSpc>
                <a:spcPct val="90000"/>
              </a:lnSpc>
              <a:spcBef>
                <a:spcPts val="750"/>
              </a:spcBef>
              <a:spcAft>
                <a:spcPts val="0"/>
              </a:spcAft>
              <a:buClr>
                <a:schemeClr val="accent1"/>
              </a:buClr>
              <a:buSzPts val="2000"/>
              <a:buFont typeface="Arial"/>
              <a:buNone/>
            </a:pPr>
            <a:endParaRPr dirty="0"/>
          </a:p>
        </p:txBody>
      </p:sp>
      <p:sp>
        <p:nvSpPr>
          <p:cNvPr id="286" name="Google Shape;286;g12ad5811af8_0_717"/>
          <p:cNvSpPr/>
          <p:nvPr/>
        </p:nvSpPr>
        <p:spPr>
          <a:xfrm>
            <a:off x="900393"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87" name="Google Shape;287;g12ad5811af8_0_717"/>
          <p:cNvSpPr/>
          <p:nvPr/>
        </p:nvSpPr>
        <p:spPr>
          <a:xfrm>
            <a:off x="3255750"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 Software</a:t>
            </a:r>
            <a:endParaRPr sz="1000" b="0" i="0" u="none" strike="noStrike" cap="none">
              <a:solidFill>
                <a:srgbClr val="000000"/>
              </a:solidFill>
              <a:latin typeface="Arial"/>
              <a:ea typeface="Arial"/>
              <a:cs typeface="Arial"/>
              <a:sym typeface="Arial"/>
            </a:endParaRPr>
          </a:p>
        </p:txBody>
      </p:sp>
      <p:sp>
        <p:nvSpPr>
          <p:cNvPr id="288" name="Google Shape;288;g12ad5811af8_0_717"/>
          <p:cNvSpPr/>
          <p:nvPr/>
        </p:nvSpPr>
        <p:spPr>
          <a:xfrm>
            <a:off x="3430506"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Data Analytics</a:t>
            </a:r>
            <a:endParaRPr sz="1400" b="0" i="0" u="none" strike="noStrike" cap="none">
              <a:solidFill>
                <a:srgbClr val="000000"/>
              </a:solidFill>
              <a:latin typeface="Arial"/>
              <a:ea typeface="Arial"/>
              <a:cs typeface="Arial"/>
              <a:sym typeface="Arial"/>
            </a:endParaRPr>
          </a:p>
        </p:txBody>
      </p:sp>
      <p:sp>
        <p:nvSpPr>
          <p:cNvPr id="289" name="Google Shape;289;g12ad5811af8_0_717"/>
          <p:cNvSpPr/>
          <p:nvPr/>
        </p:nvSpPr>
        <p:spPr>
          <a:xfrm>
            <a:off x="5754989"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ML Software</a:t>
            </a:r>
            <a:endParaRPr sz="1000" b="0" i="0" u="none" strike="noStrike" cap="none">
              <a:solidFill>
                <a:srgbClr val="000000"/>
              </a:solidFill>
              <a:latin typeface="Arial"/>
              <a:ea typeface="Arial"/>
              <a:cs typeface="Arial"/>
              <a:sym typeface="Arial"/>
            </a:endParaRPr>
          </a:p>
        </p:txBody>
      </p:sp>
      <p:sp>
        <p:nvSpPr>
          <p:cNvPr id="290" name="Google Shape;290;g12ad5811af8_0_717"/>
          <p:cNvSpPr/>
          <p:nvPr/>
        </p:nvSpPr>
        <p:spPr>
          <a:xfrm>
            <a:off x="5938243"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ML Training</a:t>
            </a:r>
            <a:endParaRPr sz="1400" b="0" i="0" u="none" strike="noStrike" cap="none">
              <a:solidFill>
                <a:srgbClr val="000000"/>
              </a:solidFill>
              <a:latin typeface="Arial"/>
              <a:ea typeface="Arial"/>
              <a:cs typeface="Arial"/>
              <a:sym typeface="Arial"/>
            </a:endParaRPr>
          </a:p>
        </p:txBody>
      </p:sp>
      <p:sp>
        <p:nvSpPr>
          <p:cNvPr id="291" name="Google Shape;291;g12ad5811af8_0_717"/>
          <p:cNvSpPr/>
          <p:nvPr/>
        </p:nvSpPr>
        <p:spPr>
          <a:xfrm>
            <a:off x="1854800" y="1494250"/>
            <a:ext cx="1575600" cy="363600"/>
          </a:xfrm>
          <a:prstGeom prst="rightArrow">
            <a:avLst>
              <a:gd name="adj1" fmla="val 50000"/>
              <a:gd name="adj2" fmla="val 50000"/>
            </a:avLst>
          </a:prstGeom>
          <a:solidFill>
            <a:srgbClr val="4472C4"/>
          </a:solidFill>
          <a:ln w="19050" cap="flat" cmpd="sng">
            <a:solidFill>
              <a:srgbClr val="FFFFFF"/>
            </a:solidFill>
            <a:prstDash val="solid"/>
            <a:miter lim="8000"/>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12ad5811af8_0_717"/>
          <p:cNvSpPr/>
          <p:nvPr/>
        </p:nvSpPr>
        <p:spPr>
          <a:xfrm>
            <a:off x="4376325" y="1494250"/>
            <a:ext cx="1575600" cy="363600"/>
          </a:xfrm>
          <a:prstGeom prst="rightArrow">
            <a:avLst>
              <a:gd name="adj1" fmla="val 50000"/>
              <a:gd name="adj2" fmla="val 50000"/>
            </a:avLst>
          </a:prstGeom>
          <a:solidFill>
            <a:srgbClr val="4472C4"/>
          </a:solidFill>
          <a:ln w="19050" cap="flat" cmpd="sng">
            <a:solidFill>
              <a:srgbClr val="FFFFFF"/>
            </a:solidFill>
            <a:prstDash val="solid"/>
            <a:miter lim="8000"/>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12ad5811af8_0_717"/>
          <p:cNvSpPr/>
          <p:nvPr/>
        </p:nvSpPr>
        <p:spPr>
          <a:xfrm>
            <a:off x="4628644" y="2742467"/>
            <a:ext cx="4502169" cy="1895700"/>
          </a:xfrm>
          <a:prstGeom prst="foldedCorner">
            <a:avLst>
              <a:gd name="adj" fmla="val 999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dirty="0">
                <a:solidFill>
                  <a:srgbClr val="000000"/>
                </a:solidFill>
                <a:latin typeface="Arial"/>
                <a:ea typeface="Arial"/>
                <a:cs typeface="Arial"/>
                <a:sym typeface="Arial"/>
              </a:rPr>
              <a:t>#workflow steps defined as tasks  </a:t>
            </a:r>
            <a:endParaRPr lang="en-US" sz="110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a:t>
            </a:r>
            <a:r>
              <a:rPr lang="en-US" sz="1100" b="1" i="0" u="none" strike="noStrike" cap="none" dirty="0" err="1">
                <a:solidFill>
                  <a:srgbClr val="000000"/>
                </a:solidFill>
                <a:latin typeface="Arial"/>
                <a:ea typeface="Arial"/>
                <a:cs typeface="Arial"/>
                <a:sym typeface="Arial"/>
              </a:rPr>
              <a:t>data_transformation</a:t>
            </a:r>
            <a:r>
              <a:rPr lang="en-US" sz="1100" b="1" i="0" u="none" strike="noStrike" cap="none" dirty="0">
                <a:solidFill>
                  <a:srgbClr val="000000"/>
                </a:solidFill>
                <a:latin typeface="Arial"/>
                <a:ea typeface="Arial"/>
                <a:cs typeface="Arial"/>
                <a:sym typeface="Arial"/>
              </a:rPr>
              <a:t> (</a:t>
            </a:r>
            <a:r>
              <a:rPr lang="en-US" sz="1100" b="1" i="0" u="none" strike="noStrike" cap="none" dirty="0" err="1">
                <a:solidFill>
                  <a:srgbClr val="000000"/>
                </a:solidFill>
                <a:latin typeface="Arial"/>
                <a:ea typeface="Arial"/>
                <a:cs typeface="Arial"/>
                <a:sym typeface="Arial"/>
              </a:rPr>
              <a:t>input_data</a:t>
            </a:r>
            <a:r>
              <a:rPr lang="en-US" sz="1100" b="1" i="0" u="none" strike="noStrike" cap="none" dirty="0">
                <a:solidFill>
                  <a:srgbClr val="000000"/>
                </a:solidFill>
                <a:latin typeface="Arial"/>
                <a:ea typeface="Arial"/>
                <a:cs typeface="Arial"/>
                <a:sym typeface="Arial"/>
              </a:rPr>
              <a:t>, transformation description)</a:t>
            </a:r>
            <a:endParaRPr sz="11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@software (invocation description)</a:t>
            </a:r>
            <a:endParaRPr sz="11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def </a:t>
            </a:r>
            <a:r>
              <a:rPr lang="en-US" sz="1100" b="0" i="0" u="none" strike="noStrike" cap="none" dirty="0" err="1">
                <a:solidFill>
                  <a:srgbClr val="000000"/>
                </a:solidFill>
                <a:latin typeface="Arial"/>
                <a:ea typeface="Arial"/>
                <a:cs typeface="Arial"/>
                <a:sym typeface="Arial"/>
              </a:rPr>
              <a:t>data_analytics</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input_data</a:t>
            </a:r>
            <a:r>
              <a:rPr lang="en-US" sz="1100" b="0" i="0" u="none" strike="noStrike" cap="none" dirty="0">
                <a:solidFill>
                  <a:srgbClr val="000000"/>
                </a:solidFill>
                <a:latin typeface="Arial"/>
                <a:ea typeface="Arial"/>
                <a:cs typeface="Arial"/>
                <a:sym typeface="Arial"/>
              </a:rPr>
              <a:t>, result):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    </a:t>
            </a:r>
            <a:r>
              <a:rPr lang="en-US" sz="1100" dirty="0"/>
              <a:t>pass</a:t>
            </a:r>
            <a:endParaRPr sz="1100" b="0" i="0" u="none" strike="noStrike" cap="none" dirty="0">
              <a:solidFill>
                <a:srgbClr val="000000"/>
              </a:solidFill>
              <a:latin typeface="Arial"/>
              <a:ea typeface="Arial"/>
              <a:cs typeface="Arial"/>
              <a:sym typeface="Arial"/>
            </a:endParaRPr>
          </a:p>
          <a:p>
            <a:pPr>
              <a:buClr>
                <a:srgbClr val="000000"/>
              </a:buClr>
              <a:buSzPts val="1100"/>
            </a:pPr>
            <a:endParaRPr lang="en-US" sz="1100" dirty="0">
              <a:solidFill>
                <a:srgbClr val="000000"/>
              </a:solidFill>
              <a:latin typeface="Arial"/>
              <a:cs typeface="Arial"/>
              <a:sym typeface="Arial"/>
            </a:endParaRPr>
          </a:p>
          <a:p>
            <a:pPr>
              <a:buClr>
                <a:srgbClr val="000000"/>
              </a:buClr>
              <a:buSzPts val="1100"/>
            </a:pPr>
            <a:r>
              <a:rPr lang="en-US" sz="1100" dirty="0">
                <a:solidFill>
                  <a:srgbClr val="000000"/>
                </a:solidFill>
                <a:latin typeface="Arial"/>
                <a:cs typeface="Arial"/>
                <a:sym typeface="Arial"/>
              </a:rPr>
              <a:t>#workflow body</a:t>
            </a:r>
          </a:p>
          <a:p>
            <a:pPr>
              <a:buClr>
                <a:srgbClr val="000000"/>
              </a:buClr>
              <a:buSzPts val="1100"/>
            </a:pPr>
            <a:r>
              <a:rPr lang="en-US" sz="1100" b="1" dirty="0">
                <a:solidFill>
                  <a:srgbClr val="000000"/>
                </a:solidFill>
                <a:latin typeface="Arial"/>
                <a:cs typeface="Arial"/>
              </a:rPr>
              <a:t>simulation </a:t>
            </a:r>
            <a:r>
              <a:rPr lang="en-US" sz="1100" dirty="0">
                <a:solidFill>
                  <a:srgbClr val="000000"/>
                </a:solidFill>
                <a:latin typeface="Arial"/>
                <a:cs typeface="Arial"/>
                <a:sym typeface="Arial"/>
              </a:rPr>
              <a:t>(</a:t>
            </a:r>
            <a:r>
              <a:rPr lang="en-US" sz="1100" dirty="0" err="1">
                <a:solidFill>
                  <a:srgbClr val="000000"/>
                </a:solidFill>
                <a:latin typeface="Arial"/>
                <a:cs typeface="Arial"/>
                <a:sym typeface="Arial"/>
              </a:rPr>
              <a:t>input_</a:t>
            </a:r>
            <a:r>
              <a:rPr lang="en-US" sz="1100" b="0" i="0" u="none" strike="noStrike" cap="none" dirty="0" err="1">
                <a:solidFill>
                  <a:srgbClr val="000000"/>
                </a:solidFill>
                <a:latin typeface="Arial"/>
                <a:ea typeface="Arial"/>
                <a:cs typeface="Arial"/>
                <a:sym typeface="Arial"/>
              </a:rPr>
              <a:t>cfg</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sim_out</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err="1">
                <a:solidFill>
                  <a:srgbClr val="000000"/>
                </a:solidFill>
              </a:rPr>
              <a:t>data_analytics</a:t>
            </a:r>
            <a:r>
              <a:rPr lang="en-US" sz="1100" b="1" i="0" u="none" strike="noStrike" cap="none" dirty="0">
                <a:solidFill>
                  <a:srgbClr val="000000"/>
                </a:solidFill>
              </a:rPr>
              <a:t> </a:t>
            </a:r>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sim_out</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analysis_result</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err="1">
                <a:solidFill>
                  <a:srgbClr val="000000"/>
                </a:solidFill>
              </a:rPr>
              <a:t>ml_training</a:t>
            </a:r>
            <a:r>
              <a:rPr lang="en-US" sz="1100" b="1" i="0" u="none" strike="noStrike" cap="none" dirty="0">
                <a:solidFill>
                  <a:srgbClr val="000000"/>
                </a:solidFill>
              </a:rPr>
              <a:t> </a:t>
            </a:r>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analysis_result</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ml_model</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
        <p:nvSpPr>
          <p:cNvPr id="295" name="Google Shape;295;g12ad5811af8_0_717"/>
          <p:cNvSpPr/>
          <p:nvPr/>
        </p:nvSpPr>
        <p:spPr>
          <a:xfrm rot="-5400000">
            <a:off x="2005363" y="1304825"/>
            <a:ext cx="1189200" cy="57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Data Transformation</a:t>
            </a:r>
            <a:endParaRPr sz="1000" b="0" i="0" u="none" strike="noStrike" cap="none">
              <a:solidFill>
                <a:srgbClr val="000000"/>
              </a:solidFill>
              <a:latin typeface="Arial"/>
              <a:ea typeface="Arial"/>
              <a:cs typeface="Arial"/>
              <a:sym typeface="Arial"/>
            </a:endParaRPr>
          </a:p>
        </p:txBody>
      </p:sp>
      <p:sp>
        <p:nvSpPr>
          <p:cNvPr id="296" name="Google Shape;296;g12ad5811af8_0_717"/>
          <p:cNvSpPr/>
          <p:nvPr/>
        </p:nvSpPr>
        <p:spPr>
          <a:xfrm rot="-5400000">
            <a:off x="4570338" y="1325675"/>
            <a:ext cx="1147500" cy="57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Data Transformation</a:t>
            </a:r>
            <a:endParaRPr sz="1000" b="0" i="0" u="none" strike="noStrike" cap="none" dirty="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29df874304_0_17"/>
          <p:cNvSpPr/>
          <p:nvPr/>
        </p:nvSpPr>
        <p:spPr>
          <a:xfrm>
            <a:off x="5791200" y="825033"/>
            <a:ext cx="2630700" cy="1031400"/>
          </a:xfrm>
          <a:prstGeom prst="roundRect">
            <a:avLst>
              <a:gd name="adj" fmla="val 5378"/>
            </a:avLst>
          </a:prstGeom>
          <a:solidFill>
            <a:srgbClr val="FFFFFF"/>
          </a:solidFill>
          <a:ln w="31750" cap="flat" cmpd="sng">
            <a:solidFill>
              <a:srgbClr val="5B9BD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alibri"/>
                <a:ea typeface="Calibri"/>
                <a:cs typeface="Calibri"/>
                <a:sym typeface="Calibri"/>
              </a:rPr>
              <a:t>Computing Infrastructure</a:t>
            </a:r>
            <a:endParaRPr sz="1400" b="0" i="0" u="none" strike="noStrike" cap="none">
              <a:solidFill>
                <a:srgbClr val="000000"/>
              </a:solidFill>
              <a:latin typeface="Arial"/>
              <a:ea typeface="Arial"/>
              <a:cs typeface="Arial"/>
              <a:sym typeface="Arial"/>
            </a:endParaRPr>
          </a:p>
        </p:txBody>
      </p:sp>
      <p:sp>
        <p:nvSpPr>
          <p:cNvPr id="304" name="Google Shape;304;g129df874304_0_1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Software Invocation description</a:t>
            </a:r>
            <a:endParaRPr/>
          </a:p>
        </p:txBody>
      </p:sp>
      <p:sp>
        <p:nvSpPr>
          <p:cNvPr id="317" name="Google Shape;317;g129df874304_0_17"/>
          <p:cNvSpPr txBox="1">
            <a:spLocks noGrp="1"/>
          </p:cNvSpPr>
          <p:nvPr>
            <p:ph idx="1"/>
          </p:nvPr>
        </p:nvSpPr>
        <p:spPr>
          <a:xfrm>
            <a:off x="4110254" y="3683970"/>
            <a:ext cx="4883864" cy="1338032"/>
          </a:xfrm>
          <a:prstGeom prst="rect">
            <a:avLst/>
          </a:prstGeom>
          <a:solidFill>
            <a:schemeClr val="bg1"/>
          </a:solidFill>
          <a:ln>
            <a:noFill/>
          </a:ln>
        </p:spPr>
        <p:txBody>
          <a:bodyPr spcFirstLastPara="1" wrap="square" lIns="91425" tIns="45700" rIns="91425" bIns="45700" anchor="t" anchorCtr="0">
            <a:noAutofit/>
          </a:bodyPr>
          <a:lstStyle/>
          <a:p>
            <a:pPr marL="342900" lvl="0" indent="-317500" algn="l" rtl="0">
              <a:lnSpc>
                <a:spcPct val="90000"/>
              </a:lnSpc>
              <a:spcBef>
                <a:spcPts val="750"/>
              </a:spcBef>
              <a:spcAft>
                <a:spcPts val="0"/>
              </a:spcAft>
              <a:buClr>
                <a:schemeClr val="accent1"/>
              </a:buClr>
              <a:buSzPts val="1600"/>
              <a:buFont typeface="Arial"/>
              <a:buChar char="•"/>
            </a:pPr>
            <a:r>
              <a:rPr lang="en-US" sz="1600" b="0" dirty="0">
                <a:solidFill>
                  <a:schemeClr val="tx1"/>
                </a:solidFill>
              </a:rPr>
              <a:t>Converts a Python function of a software invocation to a </a:t>
            </a:r>
            <a:r>
              <a:rPr lang="en-US" sz="1600" b="0" dirty="0" err="1">
                <a:solidFill>
                  <a:schemeClr val="tx1"/>
                </a:solidFill>
              </a:rPr>
              <a:t>PyCOMPSs</a:t>
            </a:r>
            <a:r>
              <a:rPr lang="en-US" sz="1600" b="0" dirty="0">
                <a:solidFill>
                  <a:schemeClr val="tx1"/>
                </a:solidFill>
              </a:rPr>
              <a:t> task</a:t>
            </a:r>
          </a:p>
          <a:p>
            <a:pPr marL="342900" lvl="0" indent="-317500" algn="l" rtl="0">
              <a:lnSpc>
                <a:spcPct val="90000"/>
              </a:lnSpc>
              <a:spcBef>
                <a:spcPts val="750"/>
              </a:spcBef>
              <a:spcAft>
                <a:spcPts val="0"/>
              </a:spcAft>
              <a:buClr>
                <a:schemeClr val="accent1"/>
              </a:buClr>
              <a:buSzPts val="1600"/>
              <a:buFont typeface="Arial"/>
              <a:buChar char="•"/>
            </a:pPr>
            <a:r>
              <a:rPr lang="en-US" sz="1600" b="0" dirty="0">
                <a:solidFill>
                  <a:schemeClr val="tx1"/>
                </a:solidFill>
              </a:rPr>
              <a:t>Takes information from the description in </a:t>
            </a:r>
            <a:r>
              <a:rPr lang="en-US" sz="1600" b="0" dirty="0" err="1">
                <a:solidFill>
                  <a:schemeClr val="tx1"/>
                </a:solidFill>
              </a:rPr>
              <a:t>json</a:t>
            </a:r>
            <a:endParaRPr sz="1600" b="0" dirty="0">
              <a:solidFill>
                <a:schemeClr val="tx1"/>
              </a:solidFill>
            </a:endParaRPr>
          </a:p>
          <a:p>
            <a:pPr marL="342900" lvl="0" indent="-317500" algn="l" rtl="0">
              <a:lnSpc>
                <a:spcPct val="90000"/>
              </a:lnSpc>
              <a:spcBef>
                <a:spcPts val="750"/>
              </a:spcBef>
              <a:spcAft>
                <a:spcPts val="0"/>
              </a:spcAft>
              <a:buSzPts val="1600"/>
              <a:buChar char="•"/>
            </a:pPr>
            <a:r>
              <a:rPr lang="en-US" sz="1600" b="0" dirty="0">
                <a:solidFill>
                  <a:schemeClr val="tx1"/>
                </a:solidFill>
              </a:rPr>
              <a:t>Enables reuse in multiple workflows</a:t>
            </a:r>
            <a:endParaRPr sz="1600" b="0" dirty="0">
              <a:solidFill>
                <a:schemeClr val="tx1"/>
              </a:solidFill>
            </a:endParaRPr>
          </a:p>
          <a:p>
            <a:pPr marL="342900" lvl="0" indent="-215900" algn="l" rtl="0">
              <a:lnSpc>
                <a:spcPct val="90000"/>
              </a:lnSpc>
              <a:spcBef>
                <a:spcPts val="750"/>
              </a:spcBef>
              <a:spcAft>
                <a:spcPts val="0"/>
              </a:spcAft>
              <a:buClr>
                <a:schemeClr val="accent1"/>
              </a:buClr>
              <a:buSzPts val="2000"/>
              <a:buFont typeface="Arial"/>
              <a:buNone/>
            </a:pPr>
            <a:endParaRPr dirty="0"/>
          </a:p>
          <a:p>
            <a:pPr marL="0" lvl="0" indent="0" algn="l" rtl="0">
              <a:lnSpc>
                <a:spcPct val="90000"/>
              </a:lnSpc>
              <a:spcBef>
                <a:spcPts val="750"/>
              </a:spcBef>
              <a:spcAft>
                <a:spcPts val="0"/>
              </a:spcAft>
              <a:buSzPts val="2000"/>
              <a:buNone/>
            </a:pPr>
            <a:endParaRPr b="0" dirty="0"/>
          </a:p>
          <a:p>
            <a:pPr marL="342900" lvl="0" indent="-215900" algn="l" rtl="0">
              <a:lnSpc>
                <a:spcPct val="90000"/>
              </a:lnSpc>
              <a:spcBef>
                <a:spcPts val="750"/>
              </a:spcBef>
              <a:spcAft>
                <a:spcPts val="0"/>
              </a:spcAft>
              <a:buClr>
                <a:schemeClr val="accent1"/>
              </a:buClr>
              <a:buSzPts val="2000"/>
              <a:buFont typeface="Arial"/>
              <a:buNone/>
            </a:pPr>
            <a:endParaRPr dirty="0"/>
          </a:p>
          <a:p>
            <a:pPr marL="342900" lvl="0" indent="-215900" algn="l" rtl="0">
              <a:lnSpc>
                <a:spcPct val="90000"/>
              </a:lnSpc>
              <a:spcBef>
                <a:spcPts val="750"/>
              </a:spcBef>
              <a:spcAft>
                <a:spcPts val="0"/>
              </a:spcAft>
              <a:buClr>
                <a:schemeClr val="accent1"/>
              </a:buClr>
              <a:buSzPts val="2000"/>
              <a:buFont typeface="Arial"/>
              <a:buNone/>
            </a:pPr>
            <a:endParaRPr dirty="0"/>
          </a:p>
        </p:txBody>
      </p:sp>
      <p:sp>
        <p:nvSpPr>
          <p:cNvPr id="310" name="Google Shape;310;g129df874304_0_17"/>
          <p:cNvSpPr/>
          <p:nvPr/>
        </p:nvSpPr>
        <p:spPr>
          <a:xfrm>
            <a:off x="3996900" y="902128"/>
            <a:ext cx="1184700" cy="921600"/>
          </a:xfrm>
          <a:prstGeom prst="rect">
            <a:avLst/>
          </a:prstGeom>
          <a:solidFill>
            <a:srgbClr val="F4B081"/>
          </a:solidFill>
          <a:ln w="19050"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Workflow Code </a:t>
            </a:r>
            <a:endParaRPr sz="1100" b="1" i="0" u="none" strike="noStrike" cap="none">
              <a:solidFill>
                <a:srgbClr val="000000"/>
              </a:solidFill>
              <a:latin typeface="Calibri"/>
              <a:ea typeface="Calibri"/>
              <a:cs typeface="Calibri"/>
              <a:sym typeface="Calibri"/>
            </a:endParaRPr>
          </a:p>
        </p:txBody>
      </p:sp>
      <p:sp>
        <p:nvSpPr>
          <p:cNvPr id="311" name="Google Shape;311;g129df874304_0_17"/>
          <p:cNvSpPr/>
          <p:nvPr/>
        </p:nvSpPr>
        <p:spPr>
          <a:xfrm>
            <a:off x="4150968" y="1221954"/>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PyCOMPSs Code</a:t>
            </a:r>
            <a:endParaRPr sz="1400" b="0" i="0" u="none" strike="noStrike" cap="none">
              <a:solidFill>
                <a:srgbClr val="000000"/>
              </a:solidFill>
              <a:latin typeface="Arial"/>
              <a:ea typeface="Arial"/>
              <a:cs typeface="Arial"/>
              <a:sym typeface="Arial"/>
            </a:endParaRPr>
          </a:p>
        </p:txBody>
      </p:sp>
      <p:sp>
        <p:nvSpPr>
          <p:cNvPr id="312" name="Google Shape;312;g129df874304_0_17"/>
          <p:cNvSpPr/>
          <p:nvPr/>
        </p:nvSpPr>
        <p:spPr>
          <a:xfrm>
            <a:off x="5920775" y="1218501"/>
            <a:ext cx="1108500" cy="490500"/>
          </a:xfrm>
          <a:prstGeom prst="roundRect">
            <a:avLst>
              <a:gd name="adj" fmla="val 16667"/>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Calibri"/>
                <a:ea typeface="Calibri"/>
                <a:cs typeface="Calibri"/>
                <a:sym typeface="Calibri"/>
              </a:rPr>
              <a:t>COMPSs runtime</a:t>
            </a:r>
            <a:endParaRPr sz="1400" b="0" i="0" u="none" strike="noStrike" cap="none">
              <a:solidFill>
                <a:srgbClr val="000000"/>
              </a:solidFill>
              <a:latin typeface="Arial"/>
              <a:ea typeface="Arial"/>
              <a:cs typeface="Arial"/>
              <a:sym typeface="Arial"/>
            </a:endParaRPr>
          </a:p>
        </p:txBody>
      </p:sp>
      <p:sp>
        <p:nvSpPr>
          <p:cNvPr id="315" name="Google Shape;315;g129df874304_0_17"/>
          <p:cNvSpPr/>
          <p:nvPr/>
        </p:nvSpPr>
        <p:spPr>
          <a:xfrm>
            <a:off x="7358475" y="1246701"/>
            <a:ext cx="914400" cy="434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bg1"/>
                </a:solidFill>
                <a:latin typeface="Arial"/>
                <a:ea typeface="Arial"/>
                <a:cs typeface="Arial"/>
                <a:sym typeface="Arial"/>
              </a:rPr>
              <a:t>Software Invocation</a:t>
            </a:r>
            <a:endParaRPr sz="1000" b="0" i="0" u="none" strike="noStrike" cap="none" dirty="0">
              <a:solidFill>
                <a:schemeClr val="bg1"/>
              </a:solidFill>
              <a:latin typeface="Arial"/>
              <a:ea typeface="Arial"/>
              <a:cs typeface="Arial"/>
              <a:sym typeface="Arial"/>
            </a:endParaRPr>
          </a:p>
        </p:txBody>
      </p:sp>
      <p:cxnSp>
        <p:nvCxnSpPr>
          <p:cNvPr id="316" name="Google Shape;316;g129df874304_0_17"/>
          <p:cNvCxnSpPr>
            <a:stCxn id="312" idx="3"/>
            <a:endCxn id="315" idx="1"/>
          </p:cNvCxnSpPr>
          <p:nvPr/>
        </p:nvCxnSpPr>
        <p:spPr>
          <a:xfrm>
            <a:off x="7029275" y="1463751"/>
            <a:ext cx="329100" cy="0"/>
          </a:xfrm>
          <a:prstGeom prst="straightConnector1">
            <a:avLst/>
          </a:prstGeom>
          <a:noFill/>
          <a:ln w="28575" cap="flat" cmpd="sng">
            <a:solidFill>
              <a:schemeClr val="dk2"/>
            </a:solidFill>
            <a:prstDash val="solid"/>
            <a:round/>
            <a:headEnd type="none" w="sm" len="sm"/>
            <a:tailEnd type="triangle" w="med" len="med"/>
          </a:ln>
        </p:spPr>
      </p:cxnSp>
      <p:sp>
        <p:nvSpPr>
          <p:cNvPr id="318" name="Google Shape;318;g129df874304_0_17"/>
          <p:cNvSpPr/>
          <p:nvPr/>
        </p:nvSpPr>
        <p:spPr>
          <a:xfrm>
            <a:off x="459534" y="1308833"/>
            <a:ext cx="2601300" cy="2456536"/>
          </a:xfrm>
          <a:prstGeom prst="foldedCorner">
            <a:avLst>
              <a:gd name="adj" fmla="val 3616"/>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0" bIns="91425" anchor="t" anchorCtr="0">
            <a:noAutofit/>
          </a:bodyPr>
          <a:lstStyle/>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a:t>
            </a:r>
            <a:r>
              <a:rPr lang="en-US" sz="900" dirty="0">
                <a:solidFill>
                  <a:schemeClr val="dk1"/>
                </a:solidFill>
                <a:sym typeface="Arial"/>
              </a:rPr>
              <a:t>"type":"</a:t>
            </a:r>
            <a:r>
              <a:rPr lang="en-US" sz="900" dirty="0" err="1">
                <a:solidFill>
                  <a:schemeClr val="dk1"/>
                </a:solidFill>
                <a:sym typeface="Arial"/>
              </a:rPr>
              <a:t>mpi</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"properties":{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"runner": "</a:t>
            </a:r>
            <a:r>
              <a:rPr lang="en-US" sz="900" dirty="0" err="1">
                <a:solidFill>
                  <a:schemeClr val="dk1"/>
                </a:solidFill>
                <a:sym typeface="Arial"/>
              </a:rPr>
              <a:t>mpirun</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“processes”: “$SW_PROCS”</a:t>
            </a:r>
            <a:endParaRPr sz="900" dirty="0">
              <a:solidFill>
                <a:schemeClr val="dk1"/>
              </a:solidFil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"binary": "</a:t>
            </a:r>
            <a:r>
              <a:rPr lang="en-US" sz="900" dirty="0" err="1">
                <a:solidFill>
                  <a:schemeClr val="dk1"/>
                </a:solidFill>
                <a:sym typeface="Arial"/>
              </a:rPr>
              <a:t>mpi_</a:t>
            </a:r>
            <a:r>
              <a:rPr lang="en-US" sz="900" dirty="0" err="1">
                <a:solidFill>
                  <a:schemeClr val="dk1"/>
                </a:solidFill>
              </a:rPr>
              <a:t>sofware.x</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 "-d {{param}}",</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a:t>
            </a:r>
            <a:r>
              <a:rPr lang="en-US" sz="900" dirty="0" err="1">
                <a:solidFill>
                  <a:schemeClr val="dk1"/>
                </a:solidFill>
              </a:rPr>
              <a:t>working_dir</a:t>
            </a:r>
            <a:r>
              <a:rPr lang="en-US" sz="900" dirty="0">
                <a:solidFill>
                  <a:schemeClr val="dk1"/>
                </a:solidFill>
              </a:rPr>
              <a:t>”: “{{</a:t>
            </a:r>
            <a:r>
              <a:rPr lang="en-US" sz="900" dirty="0" err="1">
                <a:solidFill>
                  <a:schemeClr val="dk1"/>
                </a:solidFill>
              </a:rPr>
              <a:t>working_dir</a:t>
            </a:r>
            <a:r>
              <a:rPr lang="en-US" sz="900" dirty="0">
                <a:solidFill>
                  <a:schemeClr val="dk1"/>
                </a:solidFill>
              </a:rPr>
              <a:t>}}”</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"prolog":{</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"binary":"</a:t>
            </a:r>
            <a:r>
              <a:rPr lang="en-US" sz="900" dirty="0" err="1">
                <a:solidFill>
                  <a:schemeClr val="dk1"/>
                </a:solidFill>
              </a:rPr>
              <a:t>mkdir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a:t>
            </a:r>
            <a:r>
              <a:rPr lang="en-US" sz="900" dirty="0" err="1">
                <a:solidFill>
                  <a:schemeClr val="dk1"/>
                </a:solidFill>
                <a:sym typeface="Arial"/>
              </a:rPr>
              <a:t>working_dir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"epilog":{</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r>
              <a:rPr lang="en-US" sz="900" dirty="0" err="1">
                <a:solidFill>
                  <a:schemeClr val="dk1"/>
                </a:solidFill>
                <a:sym typeface="Arial"/>
              </a:rPr>
              <a:t>binary":"</a:t>
            </a:r>
            <a:r>
              <a:rPr lang="en-US" sz="900" dirty="0" err="1">
                <a:solidFill>
                  <a:schemeClr val="dk1"/>
                </a:solidFill>
              </a:rPr>
              <a:t>tar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a:t>
            </a:r>
            <a:r>
              <a:rPr lang="en-US" sz="900" dirty="0" err="1">
                <a:solidFill>
                  <a:schemeClr val="dk1"/>
                </a:solidFill>
                <a:sym typeface="Arial"/>
              </a:rPr>
              <a:t>zcvf</a:t>
            </a:r>
            <a:r>
              <a:rPr lang="en-US" sz="900" dirty="0">
                <a:solidFill>
                  <a:schemeClr val="dk1"/>
                </a:solidFill>
                <a:sym typeface="Arial"/>
              </a:rPr>
              <a:t> {{</a:t>
            </a:r>
            <a:r>
              <a:rPr lang="en-US" sz="900" dirty="0" err="1">
                <a:solidFill>
                  <a:schemeClr val="dk1"/>
                </a:solidFill>
                <a:sym typeface="Arial"/>
              </a:rPr>
              <a:t>out_tgz</a:t>
            </a:r>
            <a:r>
              <a:rPr lang="en-US" sz="900" dirty="0">
                <a:solidFill>
                  <a:schemeClr val="dk1"/>
                </a:solidFill>
                <a:sym typeface="Arial"/>
              </a:rPr>
              <a:t>}}" {{</a:t>
            </a:r>
            <a:r>
              <a:rPr lang="en-US" sz="900" dirty="0" err="1">
                <a:solidFill>
                  <a:schemeClr val="dk1"/>
                </a:solidFill>
                <a:sym typeface="Arial"/>
              </a:rPr>
              <a:t>working_dir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"constraints":{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r>
              <a:rPr lang="en-US" sz="900" dirty="0" err="1">
                <a:solidFill>
                  <a:schemeClr val="dk1"/>
                </a:solidFill>
                <a:sym typeface="Arial"/>
              </a:rPr>
              <a:t>computing_units</a:t>
            </a:r>
            <a:r>
              <a:rPr lang="en-US" sz="900" dirty="0">
                <a:solidFill>
                  <a:schemeClr val="dk1"/>
                </a:solidFill>
                <a:sym typeface="Arial"/>
              </a:rPr>
              <a:t>": $SW_THREADS}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a:t>
            </a:r>
            <a:endParaRPr sz="900" dirty="0">
              <a:solidFill>
                <a:schemeClr val="dk1"/>
              </a:solidFill>
              <a:sym typeface="Arial"/>
            </a:endParaRPr>
          </a:p>
        </p:txBody>
      </p:sp>
      <p:sp>
        <p:nvSpPr>
          <p:cNvPr id="320" name="Google Shape;320;g129df874304_0_17"/>
          <p:cNvSpPr/>
          <p:nvPr/>
        </p:nvSpPr>
        <p:spPr>
          <a:xfrm>
            <a:off x="3844500" y="2165199"/>
            <a:ext cx="2243100" cy="1464363"/>
          </a:xfrm>
          <a:prstGeom prst="foldedCorner">
            <a:avLst>
              <a:gd name="adj" fmla="val 6809"/>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900" dirty="0">
                <a:solidFill>
                  <a:schemeClr val="dk1"/>
                </a:solidFill>
                <a:sym typeface="Arial"/>
              </a:rPr>
              <a:t>#workflow steps defined as tasks  </a:t>
            </a:r>
          </a:p>
          <a:p>
            <a:pPr>
              <a:buClr>
                <a:srgbClr val="000000"/>
              </a:buClr>
              <a:buSzPts val="1100"/>
            </a:pPr>
            <a:r>
              <a:rPr lang="en-US" sz="900" dirty="0">
                <a:solidFill>
                  <a:schemeClr val="dk1"/>
                </a:solidFill>
                <a:sym typeface="Arial"/>
              </a:rPr>
              <a:t>@software(</a:t>
            </a:r>
            <a:r>
              <a:rPr lang="en-US" sz="900" dirty="0" err="1">
                <a:solidFill>
                  <a:schemeClr val="dk1"/>
                </a:solidFill>
                <a:sym typeface="Arial"/>
              </a:rPr>
              <a:t>config_file</a:t>
            </a:r>
            <a:r>
              <a:rPr lang="en-US" sz="900" dirty="0">
                <a:solidFill>
                  <a:schemeClr val="dk1"/>
                </a:solidFill>
                <a:sym typeface="Arial"/>
              </a:rPr>
              <a:t>="</a:t>
            </a:r>
            <a:r>
              <a:rPr lang="en-US" sz="900" dirty="0" err="1">
                <a:solidFill>
                  <a:schemeClr val="dk1"/>
                </a:solidFill>
              </a:rPr>
              <a:t>invocation</a:t>
            </a:r>
            <a:r>
              <a:rPr lang="en-US" sz="900" dirty="0" err="1">
                <a:solidFill>
                  <a:schemeClr val="dk1"/>
                </a:solidFill>
                <a:sym typeface="Arial"/>
              </a:rPr>
              <a:t>.json</a:t>
            </a:r>
            <a:r>
              <a:rPr lang="en-US" sz="900" dirty="0">
                <a:solidFill>
                  <a:schemeClr val="dk1"/>
                </a:solidFill>
                <a:sym typeface="Arial"/>
              </a:rPr>
              <a:t>")</a:t>
            </a:r>
            <a:endParaRPr sz="900" dirty="0">
              <a:solidFill>
                <a:schemeClr val="dk1"/>
              </a:solidFill>
              <a:sym typeface="Arial"/>
            </a:endParaRPr>
          </a:p>
          <a:p>
            <a:pPr>
              <a:buClr>
                <a:srgbClr val="000000"/>
              </a:buClr>
              <a:buSzPts val="1100"/>
            </a:pPr>
            <a:r>
              <a:rPr lang="en-US" sz="900" dirty="0">
                <a:solidFill>
                  <a:schemeClr val="dk1"/>
                </a:solidFill>
                <a:sym typeface="Arial"/>
              </a:rPr>
              <a:t>def </a:t>
            </a:r>
            <a:r>
              <a:rPr lang="en-US" sz="900" dirty="0" err="1">
                <a:solidFill>
                  <a:schemeClr val="dk1"/>
                </a:solidFill>
                <a:sym typeface="Arial"/>
              </a:rPr>
              <a:t>mpi_</a:t>
            </a:r>
            <a:r>
              <a:rPr lang="en-US" sz="900" dirty="0" err="1">
                <a:solidFill>
                  <a:schemeClr val="dk1"/>
                </a:solidFill>
              </a:rPr>
              <a:t>exec</a:t>
            </a:r>
            <a:r>
              <a:rPr lang="en-US" sz="900" dirty="0">
                <a:solidFill>
                  <a:schemeClr val="dk1"/>
                </a:solidFill>
                <a:sym typeface="Arial"/>
              </a:rPr>
              <a:t>(</a:t>
            </a:r>
            <a:r>
              <a:rPr lang="en-US" sz="900" dirty="0" err="1">
                <a:solidFill>
                  <a:schemeClr val="dk1"/>
                </a:solidFill>
                <a:sym typeface="Arial"/>
              </a:rPr>
              <a:t>work_dir</a:t>
            </a:r>
            <a:r>
              <a:rPr lang="en-US" sz="900" dirty="0">
                <a:solidFill>
                  <a:schemeClr val="dk1"/>
                </a:solidFill>
                <a:sym typeface="Arial"/>
              </a:rPr>
              <a:t>, param, </a:t>
            </a:r>
            <a:r>
              <a:rPr lang="en-US" sz="900" dirty="0" err="1">
                <a:solidFill>
                  <a:schemeClr val="dk1"/>
                </a:solidFill>
                <a:sym typeface="Arial"/>
              </a:rPr>
              <a:t>out_tg</a:t>
            </a:r>
            <a:r>
              <a:rPr lang="en-US" sz="900" dirty="0" err="1">
                <a:solidFill>
                  <a:schemeClr val="dk1"/>
                </a:solidFill>
              </a:rPr>
              <a:t>z</a:t>
            </a:r>
            <a:r>
              <a:rPr lang="en-US" sz="900" dirty="0">
                <a:solidFill>
                  <a:schemeClr val="dk1"/>
                </a:solidFill>
                <a:sym typeface="Arial"/>
              </a:rPr>
              <a:t>):</a:t>
            </a:r>
            <a:endParaRPr sz="900" dirty="0">
              <a:solidFill>
                <a:schemeClr val="dk1"/>
              </a:solidFill>
              <a:sym typeface="Arial"/>
            </a:endParaRPr>
          </a:p>
          <a:p>
            <a:pPr>
              <a:buClr>
                <a:srgbClr val="000000"/>
              </a:buClr>
              <a:buSzPts val="1100"/>
            </a:pPr>
            <a:r>
              <a:rPr lang="en-US" sz="900" dirty="0">
                <a:solidFill>
                  <a:schemeClr val="dk1"/>
                </a:solidFill>
                <a:sym typeface="Arial"/>
              </a:rPr>
              <a:t>     pass</a:t>
            </a:r>
          </a:p>
          <a:p>
            <a:pPr>
              <a:buClr>
                <a:srgbClr val="000000"/>
              </a:buClr>
              <a:buSzPts val="1100"/>
            </a:pPr>
            <a:endParaRPr lang="en-US" sz="900" dirty="0">
              <a:solidFill>
                <a:schemeClr val="dk1"/>
              </a:solidFill>
              <a:sym typeface="Arial"/>
            </a:endParaRPr>
          </a:p>
          <a:p>
            <a:pPr>
              <a:buClr>
                <a:srgbClr val="000000"/>
              </a:buClr>
              <a:buSzPts val="1100"/>
            </a:pPr>
            <a:endParaRPr sz="900" dirty="0">
              <a:solidFill>
                <a:schemeClr val="dk1"/>
              </a:solidFill>
              <a:sym typeface="Arial"/>
            </a:endParaRPr>
          </a:p>
          <a:p>
            <a:pPr>
              <a:buClr>
                <a:srgbClr val="000000"/>
              </a:buClr>
              <a:buSzPts val="1100"/>
            </a:pPr>
            <a:r>
              <a:rPr lang="en-US" sz="900" dirty="0">
                <a:solidFill>
                  <a:schemeClr val="dk1"/>
                </a:solidFill>
                <a:sym typeface="Arial"/>
              </a:rPr>
              <a:t>#</a:t>
            </a:r>
            <a:r>
              <a:rPr lang="es-ES" sz="900" dirty="0" err="1">
                <a:solidFill>
                  <a:schemeClr val="dk1"/>
                </a:solidFill>
                <a:sym typeface="Arial"/>
              </a:rPr>
              <a:t>workflow</a:t>
            </a:r>
            <a:r>
              <a:rPr lang="es-ES" sz="900" dirty="0">
                <a:solidFill>
                  <a:schemeClr val="dk1"/>
                </a:solidFill>
                <a:sym typeface="Arial"/>
              </a:rPr>
              <a:t> </a:t>
            </a:r>
            <a:r>
              <a:rPr lang="es-ES" sz="900" dirty="0" err="1">
                <a:solidFill>
                  <a:schemeClr val="dk1"/>
                </a:solidFill>
                <a:sym typeface="Arial"/>
              </a:rPr>
              <a:t>body</a:t>
            </a:r>
            <a:r>
              <a:rPr lang="es-ES" sz="900" dirty="0">
                <a:solidFill>
                  <a:schemeClr val="dk1"/>
                </a:solidFill>
                <a:sym typeface="Arial"/>
              </a:rPr>
              <a:t> </a:t>
            </a:r>
          </a:p>
          <a:p>
            <a:pPr>
              <a:buClr>
                <a:srgbClr val="000000"/>
              </a:buClr>
              <a:buSzPts val="1100"/>
            </a:pPr>
            <a:r>
              <a:rPr lang="es-ES" sz="900" dirty="0">
                <a:solidFill>
                  <a:schemeClr val="dk1"/>
                </a:solidFill>
                <a:sym typeface="Arial"/>
              </a:rPr>
              <a:t>...</a:t>
            </a:r>
            <a:endParaRPr sz="900" dirty="0">
              <a:solidFill>
                <a:schemeClr val="dk1"/>
              </a:solidFill>
              <a:sym typeface="Arial"/>
            </a:endParaRPr>
          </a:p>
          <a:p>
            <a:pPr>
              <a:buClr>
                <a:srgbClr val="000000"/>
              </a:buClr>
              <a:buSzPts val="1100"/>
            </a:pPr>
            <a:r>
              <a:rPr lang="en-US" sz="900" dirty="0" err="1">
                <a:solidFill>
                  <a:schemeClr val="dk1"/>
                </a:solidFill>
              </a:rPr>
              <a:t>mpi_exec</a:t>
            </a:r>
            <a:r>
              <a:rPr lang="en-US" sz="900" dirty="0">
                <a:solidFill>
                  <a:schemeClr val="dk1"/>
                </a:solidFill>
              </a:rPr>
              <a:t>(</a:t>
            </a:r>
            <a:r>
              <a:rPr lang="en-US" sz="900" dirty="0">
                <a:solidFill>
                  <a:schemeClr val="dk1"/>
                </a:solidFill>
                <a:sym typeface="Arial"/>
              </a:rPr>
              <a:t>'</a:t>
            </a:r>
            <a:r>
              <a:rPr lang="en-US" sz="900" dirty="0" err="1">
                <a:solidFill>
                  <a:schemeClr val="dk1"/>
                </a:solidFill>
                <a:sym typeface="Arial"/>
              </a:rPr>
              <a:t>my_folder</a:t>
            </a:r>
            <a:r>
              <a:rPr lang="en-US" sz="900" dirty="0">
                <a:solidFill>
                  <a:schemeClr val="dk1"/>
                </a:solidFill>
                <a:sym typeface="Arial"/>
              </a:rPr>
              <a:t>', '</a:t>
            </a:r>
            <a:r>
              <a:rPr lang="en-US" sz="900" dirty="0" err="1">
                <a:solidFill>
                  <a:schemeClr val="dk1"/>
                </a:solidFill>
                <a:sym typeface="Arial"/>
              </a:rPr>
              <a:t>hello_world</a:t>
            </a:r>
            <a:r>
              <a:rPr lang="en-US" sz="900" dirty="0">
                <a:solidFill>
                  <a:schemeClr val="dk1"/>
                </a:solidFill>
                <a:sym typeface="Arial"/>
              </a:rPr>
              <a:t>’)</a:t>
            </a:r>
          </a:p>
          <a:p>
            <a:pPr>
              <a:buClr>
                <a:srgbClr val="000000"/>
              </a:buClr>
              <a:buSzPts val="1100"/>
            </a:pPr>
            <a:r>
              <a:rPr lang="en-US" sz="900" dirty="0">
                <a:solidFill>
                  <a:schemeClr val="dk1"/>
                </a:solidFill>
                <a:sym typeface="Arial"/>
              </a:rPr>
              <a:t>...</a:t>
            </a:r>
            <a:endParaRPr sz="900" dirty="0">
              <a:solidFill>
                <a:schemeClr val="dk1"/>
              </a:solidFill>
              <a:sym typeface="Arial"/>
            </a:endParaRPr>
          </a:p>
          <a:p>
            <a:pPr marL="0" marR="0" lvl="0" indent="0" algn="l" rtl="0">
              <a:lnSpc>
                <a:spcPct val="100000"/>
              </a:lnSpc>
              <a:spcBef>
                <a:spcPts val="0"/>
              </a:spcBef>
              <a:spcAft>
                <a:spcPts val="0"/>
              </a:spcAft>
              <a:buClr>
                <a:srgbClr val="000000"/>
              </a:buClr>
              <a:buSzPts val="1100"/>
              <a:buFont typeface="Arial"/>
              <a:buNone/>
            </a:pPr>
            <a:endParaRPr sz="900" b="0" i="0" u="none" strike="noStrike" cap="none" dirty="0">
              <a:solidFill>
                <a:srgbClr val="000000"/>
              </a:solidFill>
              <a:latin typeface="Arial"/>
              <a:ea typeface="Arial"/>
              <a:cs typeface="Arial"/>
              <a:sym typeface="Arial"/>
            </a:endParaRPr>
          </a:p>
        </p:txBody>
      </p:sp>
      <p:sp>
        <p:nvSpPr>
          <p:cNvPr id="321" name="Google Shape;321;g129df874304_0_17"/>
          <p:cNvSpPr/>
          <p:nvPr/>
        </p:nvSpPr>
        <p:spPr>
          <a:xfrm>
            <a:off x="6329956" y="2318050"/>
            <a:ext cx="2727000" cy="921600"/>
          </a:xfrm>
          <a:prstGeom prst="foldedCorner">
            <a:avLst>
              <a:gd name="adj" fmla="val 5163"/>
            </a:avLst>
          </a:prstGeom>
          <a:solidFill>
            <a:schemeClr val="accent6">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900" dirty="0" err="1"/>
              <a:t>mkdir</a:t>
            </a:r>
            <a:r>
              <a:rPr lang="en-US" sz="900" dirty="0"/>
              <a:t> </a:t>
            </a:r>
            <a:r>
              <a:rPr lang="en-US" sz="900" dirty="0" err="1"/>
              <a:t>working_dir</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a:t>cd </a:t>
            </a:r>
            <a:r>
              <a:rPr lang="en-US" sz="900" dirty="0" err="1"/>
              <a:t>working_dir</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a:t>export OMP_NUM_THREADS=</a:t>
            </a:r>
            <a:r>
              <a:rPr lang="en-US" sz="900" dirty="0">
                <a:solidFill>
                  <a:schemeClr val="dk1"/>
                </a:solidFill>
              </a:rPr>
              <a:t>$SW_THREADS</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err="1"/>
              <a:t>mpirun</a:t>
            </a:r>
            <a:r>
              <a:rPr lang="en-US" sz="900" dirty="0"/>
              <a:t> -n </a:t>
            </a:r>
            <a:r>
              <a:rPr lang="en-US" sz="900" dirty="0">
                <a:solidFill>
                  <a:schemeClr val="dk1"/>
                </a:solidFill>
              </a:rPr>
              <a:t>$SW_PROCS </a:t>
            </a:r>
            <a:r>
              <a:rPr lang="en-US" sz="900" dirty="0" err="1">
                <a:solidFill>
                  <a:schemeClr val="dk1"/>
                </a:solidFill>
              </a:rPr>
              <a:t>mpi_software.x</a:t>
            </a:r>
            <a:r>
              <a:rPr lang="en-US" sz="900" dirty="0">
                <a:solidFill>
                  <a:schemeClr val="dk1"/>
                </a:solidFill>
              </a:rPr>
              <a:t> -d param</a:t>
            </a:r>
            <a:endParaRPr sz="900" dirty="0">
              <a:solidFill>
                <a:schemeClr val="dk1"/>
              </a:solidFill>
            </a:endParaRPr>
          </a:p>
          <a:p>
            <a:pPr marL="0" marR="0" lvl="0" indent="0" algn="l" rtl="0">
              <a:lnSpc>
                <a:spcPct val="100000"/>
              </a:lnSpc>
              <a:spcBef>
                <a:spcPts val="0"/>
              </a:spcBef>
              <a:spcAft>
                <a:spcPts val="0"/>
              </a:spcAft>
              <a:buClr>
                <a:srgbClr val="000000"/>
              </a:buClr>
              <a:buSzPts val="1100"/>
              <a:buFont typeface="Arial"/>
              <a:buNone/>
            </a:pPr>
            <a:r>
              <a:rPr lang="en-US" sz="900" dirty="0">
                <a:solidFill>
                  <a:schemeClr val="dk1"/>
                </a:solidFill>
              </a:rPr>
              <a:t>tar </a:t>
            </a:r>
            <a:r>
              <a:rPr lang="en-US" sz="900" dirty="0" err="1">
                <a:solidFill>
                  <a:schemeClr val="dk1"/>
                </a:solidFill>
              </a:rPr>
              <a:t>zcvf</a:t>
            </a:r>
            <a:r>
              <a:rPr lang="en-US" sz="900" dirty="0">
                <a:solidFill>
                  <a:schemeClr val="dk1"/>
                </a:solidFill>
              </a:rPr>
              <a:t> </a:t>
            </a:r>
            <a:r>
              <a:rPr lang="en-US" sz="900" dirty="0" err="1">
                <a:solidFill>
                  <a:schemeClr val="dk1"/>
                </a:solidFill>
              </a:rPr>
              <a:t>out_tgz</a:t>
            </a:r>
            <a:r>
              <a:rPr lang="en-US" sz="900" dirty="0">
                <a:solidFill>
                  <a:schemeClr val="dk1"/>
                </a:solidFill>
              </a:rPr>
              <a:t> </a:t>
            </a:r>
            <a:r>
              <a:rPr lang="en-US" sz="900" dirty="0" err="1">
                <a:solidFill>
                  <a:schemeClr val="dk1"/>
                </a:solidFill>
              </a:rPr>
              <a:t>working_dir</a:t>
            </a:r>
            <a:endParaRPr sz="900" dirty="0">
              <a:solidFill>
                <a:schemeClr val="dk1"/>
              </a:solidFill>
            </a:endParaRPr>
          </a:p>
        </p:txBody>
      </p:sp>
      <p:sp>
        <p:nvSpPr>
          <p:cNvPr id="2" name="TextBox 1">
            <a:extLst>
              <a:ext uri="{FF2B5EF4-FFF2-40B4-BE49-F238E27FC236}">
                <a16:creationId xmlns:a16="http://schemas.microsoft.com/office/drawing/2014/main" id="{156FE1E7-B6C8-8BE3-20AB-6A41A718BD5F}"/>
              </a:ext>
            </a:extLst>
          </p:cNvPr>
          <p:cNvSpPr txBox="1"/>
          <p:nvPr/>
        </p:nvSpPr>
        <p:spPr>
          <a:xfrm>
            <a:off x="5197420" y="1923091"/>
            <a:ext cx="890180" cy="300082"/>
          </a:xfrm>
          <a:prstGeom prst="rect">
            <a:avLst/>
          </a:prstGeom>
          <a:noFill/>
        </p:spPr>
        <p:txBody>
          <a:bodyPr wrap="none" rtlCol="0">
            <a:spAutoFit/>
          </a:bodyPr>
          <a:lstStyle/>
          <a:p>
            <a:r>
              <a:rPr lang="en-GB" dirty="0"/>
              <a:t>User code</a:t>
            </a:r>
          </a:p>
        </p:txBody>
      </p:sp>
      <p:sp>
        <p:nvSpPr>
          <p:cNvPr id="25" name="TextBox 24">
            <a:extLst>
              <a:ext uri="{FF2B5EF4-FFF2-40B4-BE49-F238E27FC236}">
                <a16:creationId xmlns:a16="http://schemas.microsoft.com/office/drawing/2014/main" id="{222599F0-EC47-B599-6011-49BD34E2D362}"/>
              </a:ext>
            </a:extLst>
          </p:cNvPr>
          <p:cNvSpPr txBox="1"/>
          <p:nvPr/>
        </p:nvSpPr>
        <p:spPr>
          <a:xfrm>
            <a:off x="7262951" y="2047864"/>
            <a:ext cx="1910844" cy="300082"/>
          </a:xfrm>
          <a:prstGeom prst="rect">
            <a:avLst/>
          </a:prstGeom>
          <a:noFill/>
        </p:spPr>
        <p:txBody>
          <a:bodyPr wrap="none" rtlCol="0">
            <a:spAutoFit/>
          </a:bodyPr>
          <a:lstStyle/>
          <a:p>
            <a:r>
              <a:rPr lang="en-GB" dirty="0"/>
              <a:t>Automatically generated</a:t>
            </a:r>
          </a:p>
        </p:txBody>
      </p:sp>
      <p:sp>
        <p:nvSpPr>
          <p:cNvPr id="26" name="TextBox 25">
            <a:extLst>
              <a:ext uri="{FF2B5EF4-FFF2-40B4-BE49-F238E27FC236}">
                <a16:creationId xmlns:a16="http://schemas.microsoft.com/office/drawing/2014/main" id="{DFFEFBC5-E78E-4EEB-8E2B-D0D41F8F78B7}"/>
              </a:ext>
            </a:extLst>
          </p:cNvPr>
          <p:cNvSpPr txBox="1"/>
          <p:nvPr/>
        </p:nvSpPr>
        <p:spPr>
          <a:xfrm>
            <a:off x="1732166" y="984098"/>
            <a:ext cx="1398332" cy="300082"/>
          </a:xfrm>
          <a:prstGeom prst="rect">
            <a:avLst/>
          </a:prstGeom>
          <a:noFill/>
        </p:spPr>
        <p:txBody>
          <a:bodyPr wrap="none" rtlCol="0">
            <a:spAutoFit/>
          </a:bodyPr>
          <a:lstStyle/>
          <a:p>
            <a:r>
              <a:rPr lang="en-GB" dirty="0"/>
              <a:t>Admin/user code</a:t>
            </a:r>
          </a:p>
        </p:txBody>
      </p:sp>
      <p:sp>
        <p:nvSpPr>
          <p:cNvPr id="3" name="Oval 2">
            <a:extLst>
              <a:ext uri="{FF2B5EF4-FFF2-40B4-BE49-F238E27FC236}">
                <a16:creationId xmlns:a16="http://schemas.microsoft.com/office/drawing/2014/main" id="{532AC392-25E7-13F4-0FEE-F21C73C87C8E}"/>
              </a:ext>
            </a:extLst>
          </p:cNvPr>
          <p:cNvSpPr/>
          <p:nvPr/>
        </p:nvSpPr>
        <p:spPr>
          <a:xfrm>
            <a:off x="5024508" y="2397760"/>
            <a:ext cx="873300" cy="15906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Google Shape;309;g129df874304_0_17">
            <a:extLst>
              <a:ext uri="{FF2B5EF4-FFF2-40B4-BE49-F238E27FC236}">
                <a16:creationId xmlns:a16="http://schemas.microsoft.com/office/drawing/2014/main" id="{91AC0E56-9F8E-CEB6-35B2-C69CA3B7DDCD}"/>
              </a:ext>
            </a:extLst>
          </p:cNvPr>
          <p:cNvCxnSpPr>
            <a:cxnSpLocks/>
          </p:cNvCxnSpPr>
          <p:nvPr/>
        </p:nvCxnSpPr>
        <p:spPr>
          <a:xfrm flipV="1">
            <a:off x="4572000" y="1717475"/>
            <a:ext cx="1935" cy="465525"/>
          </a:xfrm>
          <a:prstGeom prst="straightConnector1">
            <a:avLst/>
          </a:prstGeom>
          <a:noFill/>
          <a:ln w="28575" cap="flat" cmpd="sng">
            <a:solidFill>
              <a:schemeClr val="dk2"/>
            </a:solidFill>
            <a:prstDash val="solid"/>
            <a:round/>
            <a:headEnd type="none" w="sm" len="sm"/>
            <a:tailEnd type="triangle" w="med" len="med"/>
          </a:ln>
        </p:spPr>
      </p:cxnSp>
      <p:cxnSp>
        <p:nvCxnSpPr>
          <p:cNvPr id="17" name="Google Shape;309;g129df874304_0_17">
            <a:extLst>
              <a:ext uri="{FF2B5EF4-FFF2-40B4-BE49-F238E27FC236}">
                <a16:creationId xmlns:a16="http://schemas.microsoft.com/office/drawing/2014/main" id="{A41E3CC8-2155-AE5C-F63C-63FE62050C8E}"/>
              </a:ext>
            </a:extLst>
          </p:cNvPr>
          <p:cNvCxnSpPr>
            <a:cxnSpLocks/>
          </p:cNvCxnSpPr>
          <p:nvPr/>
        </p:nvCxnSpPr>
        <p:spPr>
          <a:xfrm flipV="1">
            <a:off x="7174568" y="1694640"/>
            <a:ext cx="526347" cy="632802"/>
          </a:xfrm>
          <a:prstGeom prst="straightConnector1">
            <a:avLst/>
          </a:prstGeom>
          <a:noFill/>
          <a:ln w="28575" cap="flat" cmpd="sng">
            <a:solidFill>
              <a:schemeClr val="dk2"/>
            </a:solidFill>
            <a:prstDash val="solid"/>
            <a:round/>
            <a:headEnd type="none" w="sm" len="sm"/>
            <a:tailEnd type="triangle" w="med" len="med"/>
          </a:ln>
        </p:spPr>
      </p:cxnSp>
      <p:sp>
        <p:nvSpPr>
          <p:cNvPr id="29" name="TextBox 28">
            <a:extLst>
              <a:ext uri="{FF2B5EF4-FFF2-40B4-BE49-F238E27FC236}">
                <a16:creationId xmlns:a16="http://schemas.microsoft.com/office/drawing/2014/main" id="{D5F6D4C8-8103-8FAA-BA6C-D3984BC44184}"/>
              </a:ext>
            </a:extLst>
          </p:cNvPr>
          <p:cNvSpPr txBox="1"/>
          <p:nvPr/>
        </p:nvSpPr>
        <p:spPr>
          <a:xfrm>
            <a:off x="1017832" y="3766087"/>
            <a:ext cx="2021194" cy="715581"/>
          </a:xfrm>
          <a:prstGeom prst="rect">
            <a:avLst/>
          </a:prstGeom>
          <a:noFill/>
        </p:spPr>
        <p:txBody>
          <a:bodyPr wrap="none" rtlCol="0">
            <a:spAutoFit/>
          </a:bodyPr>
          <a:lstStyle/>
          <a:p>
            <a:r>
              <a:rPr lang="en-GB" dirty="0"/>
              <a:t>Software invocation </a:t>
            </a:r>
            <a:br>
              <a:rPr lang="en-GB" dirty="0"/>
            </a:br>
            <a:r>
              <a:rPr lang="en-GB" dirty="0"/>
              <a:t>description</a:t>
            </a:r>
          </a:p>
          <a:p>
            <a:r>
              <a:rPr lang="en-GB" dirty="0"/>
              <a:t>Stored in software </a:t>
            </a:r>
            <a:r>
              <a:rPr lang="en-GB" dirty="0" err="1"/>
              <a:t>catalog</a:t>
            </a:r>
            <a:endParaRPr lang="en-GB" dirty="0"/>
          </a:p>
        </p:txBody>
      </p:sp>
      <p:cxnSp>
        <p:nvCxnSpPr>
          <p:cNvPr id="32" name="Elbow Connector 31">
            <a:extLst>
              <a:ext uri="{FF2B5EF4-FFF2-40B4-BE49-F238E27FC236}">
                <a16:creationId xmlns:a16="http://schemas.microsoft.com/office/drawing/2014/main" id="{C77AB152-FADC-A15F-B419-DE433CA50553}"/>
              </a:ext>
            </a:extLst>
          </p:cNvPr>
          <p:cNvCxnSpPr>
            <a:cxnSpLocks/>
          </p:cNvCxnSpPr>
          <p:nvPr/>
        </p:nvCxnSpPr>
        <p:spPr>
          <a:xfrm rot="5400000">
            <a:off x="3991367" y="1356059"/>
            <a:ext cx="281201" cy="2695940"/>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g134498763e2_0_4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dirty="0"/>
              <a:t>Data transformations  </a:t>
            </a:r>
            <a:endParaRPr dirty="0"/>
          </a:p>
        </p:txBody>
      </p:sp>
      <p:sp>
        <p:nvSpPr>
          <p:cNvPr id="2" name="Content Placeholder 1">
            <a:extLst>
              <a:ext uri="{FF2B5EF4-FFF2-40B4-BE49-F238E27FC236}">
                <a16:creationId xmlns:a16="http://schemas.microsoft.com/office/drawing/2014/main" id="{0CED9CF1-CD35-F683-C6DE-FCDB102048AC}"/>
              </a:ext>
            </a:extLst>
          </p:cNvPr>
          <p:cNvSpPr>
            <a:spLocks noGrp="1"/>
          </p:cNvSpPr>
          <p:nvPr>
            <p:ph idx="1"/>
          </p:nvPr>
        </p:nvSpPr>
        <p:spPr>
          <a:xfrm>
            <a:off x="361945" y="824770"/>
            <a:ext cx="8278785" cy="3423315"/>
          </a:xfrm>
        </p:spPr>
        <p:txBody>
          <a:bodyPr>
            <a:normAutofit/>
          </a:bodyPr>
          <a:lstStyle/>
          <a:p>
            <a:r>
              <a:rPr lang="en-GB" dirty="0"/>
              <a:t>A data transformation changes the data without requiring extra programming from the developer </a:t>
            </a:r>
          </a:p>
        </p:txBody>
      </p:sp>
      <p:grpSp>
        <p:nvGrpSpPr>
          <p:cNvPr id="3" name="Group 2">
            <a:extLst>
              <a:ext uri="{FF2B5EF4-FFF2-40B4-BE49-F238E27FC236}">
                <a16:creationId xmlns:a16="http://schemas.microsoft.com/office/drawing/2014/main" id="{AD96BAC0-A72F-46FF-D458-E2B8648B62D6}"/>
              </a:ext>
            </a:extLst>
          </p:cNvPr>
          <p:cNvGrpSpPr/>
          <p:nvPr/>
        </p:nvGrpSpPr>
        <p:grpSpPr>
          <a:xfrm>
            <a:off x="4026264" y="1654595"/>
            <a:ext cx="5889051" cy="2052775"/>
            <a:chOff x="2279925" y="2779575"/>
            <a:chExt cx="5889051" cy="2052775"/>
          </a:xfrm>
        </p:grpSpPr>
        <p:pic>
          <p:nvPicPr>
            <p:cNvPr id="124" name="Google Shape;124;g134498763e2_0_40"/>
            <p:cNvPicPr preferRelativeResize="0"/>
            <p:nvPr/>
          </p:nvPicPr>
          <p:blipFill>
            <a:blip r:embed="rId3">
              <a:alphaModFix/>
            </a:blip>
            <a:stretch>
              <a:fillRect/>
            </a:stretch>
          </p:blipFill>
          <p:spPr>
            <a:xfrm>
              <a:off x="2279925" y="2779575"/>
              <a:ext cx="5889051" cy="2052775"/>
            </a:xfrm>
            <a:prstGeom prst="rect">
              <a:avLst/>
            </a:prstGeom>
            <a:noFill/>
            <a:ln>
              <a:noFill/>
            </a:ln>
            <a:effectLst>
              <a:outerShdw blurRad="57150" dist="19050" dir="5400000" algn="bl" rotWithShape="0">
                <a:srgbClr val="000000">
                  <a:alpha val="50000"/>
                </a:srgbClr>
              </a:outerShdw>
            </a:effectLst>
          </p:spPr>
        </p:pic>
        <p:sp>
          <p:nvSpPr>
            <p:cNvPr id="125" name="Google Shape;125;g134498763e2_0_40"/>
            <p:cNvSpPr/>
            <p:nvPr/>
          </p:nvSpPr>
          <p:spPr>
            <a:xfrm>
              <a:off x="3166300" y="2945800"/>
              <a:ext cx="4483800" cy="2703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20;g129df874304_0_17">
            <a:extLst>
              <a:ext uri="{FF2B5EF4-FFF2-40B4-BE49-F238E27FC236}">
                <a16:creationId xmlns:a16="http://schemas.microsoft.com/office/drawing/2014/main" id="{14D25E77-6470-DB47-DCDA-940C7900F28C}"/>
              </a:ext>
            </a:extLst>
          </p:cNvPr>
          <p:cNvSpPr/>
          <p:nvPr/>
        </p:nvSpPr>
        <p:spPr>
          <a:xfrm>
            <a:off x="156540" y="1654595"/>
            <a:ext cx="3801597" cy="771872"/>
          </a:xfrm>
          <a:prstGeom prst="foldedCorner">
            <a:avLst>
              <a:gd name="adj" fmla="val 6809"/>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900" dirty="0">
                <a:solidFill>
                  <a:srgbClr val="000000"/>
                </a:solidFill>
                <a:latin typeface="Arial" panose="020B0604020202020204" pitchFamily="34" charset="0"/>
                <a:ea typeface="Arial"/>
                <a:cs typeface="Arial" panose="020B0604020202020204" pitchFamily="34" charset="0"/>
                <a:sym typeface="Arial"/>
              </a:rPr>
              <a:t>def </a:t>
            </a:r>
            <a:r>
              <a:rPr lang="en-US" sz="900" dirty="0" err="1">
                <a:solidFill>
                  <a:srgbClr val="000000"/>
                </a:solidFill>
                <a:latin typeface="Arial" panose="020B0604020202020204" pitchFamily="34" charset="0"/>
                <a:ea typeface="Arial"/>
                <a:cs typeface="Arial" panose="020B0604020202020204" pitchFamily="34" charset="0"/>
                <a:sym typeface="Arial"/>
              </a:rPr>
              <a:t>load_blocks_rechunk</a:t>
            </a:r>
            <a:r>
              <a:rPr lang="en-US" sz="900" dirty="0">
                <a:solidFill>
                  <a:srgbClr val="000000"/>
                </a:solidFill>
                <a:latin typeface="Arial" panose="020B0604020202020204" pitchFamily="34" charset="0"/>
                <a:ea typeface="Arial"/>
                <a:cs typeface="Arial" panose="020B0604020202020204" pitchFamily="34" charset="0"/>
                <a:sym typeface="Arial"/>
              </a:rPr>
              <a:t>(blocks, shape, </a:t>
            </a:r>
            <a:r>
              <a:rPr lang="en-US" sz="900" dirty="0" err="1">
                <a:solidFill>
                  <a:srgbClr val="000000"/>
                </a:solidFill>
                <a:latin typeface="Arial" panose="020B0604020202020204" pitchFamily="34" charset="0"/>
                <a:ea typeface="Arial"/>
                <a:cs typeface="Arial" panose="020B0604020202020204" pitchFamily="34" charset="0"/>
                <a:sym typeface="Arial"/>
              </a:rPr>
              <a:t>block_size</a:t>
            </a:r>
            <a:r>
              <a:rPr lang="en-US" sz="900" dirty="0">
                <a:solidFill>
                  <a:srgbClr val="000000"/>
                </a:solidFill>
                <a:latin typeface="Arial" panose="020B0604020202020204" pitchFamily="34" charset="0"/>
                <a:ea typeface="Arial"/>
                <a:cs typeface="Arial" panose="020B0604020202020204" pitchFamily="34" charset="0"/>
                <a:sym typeface="Arial"/>
              </a:rPr>
              <a:t>, </a:t>
            </a:r>
            <a:r>
              <a:rPr lang="en-US" sz="900" dirty="0" err="1">
                <a:solidFill>
                  <a:srgbClr val="000000"/>
                </a:solidFill>
                <a:latin typeface="Arial" panose="020B0604020202020204" pitchFamily="34" charset="0"/>
                <a:ea typeface="Arial"/>
                <a:cs typeface="Arial" panose="020B0604020202020204" pitchFamily="34" charset="0"/>
                <a:sym typeface="Arial"/>
              </a:rPr>
              <a:t>new_block_size</a:t>
            </a:r>
            <a:r>
              <a:rPr lang="en-US" sz="900" dirty="0">
                <a:solidFill>
                  <a:srgbClr val="000000"/>
                </a:solidFill>
                <a:latin typeface="Arial" panose="020B0604020202020204" pitchFamily="34" charset="0"/>
                <a:ea typeface="Arial"/>
                <a:cs typeface="Arial" panose="020B0604020202020204" pitchFamily="34" charset="0"/>
                <a:sym typeface="Arial"/>
              </a:rPr>
              <a:t>):</a:t>
            </a:r>
          </a:p>
          <a:p>
            <a:pPr>
              <a:buClr>
                <a:srgbClr val="000000"/>
              </a:buClr>
              <a:buSzPts val="1100"/>
            </a:pPr>
            <a:r>
              <a:rPr lang="en-US" sz="900" dirty="0">
                <a:latin typeface="Arial" panose="020B0604020202020204" pitchFamily="34" charset="0"/>
                <a:cs typeface="Arial" panose="020B0604020202020204" pitchFamily="34" charset="0"/>
                <a:sym typeface="Arial"/>
              </a:rPr>
              <a:t>    ...</a:t>
            </a:r>
          </a:p>
          <a:p>
            <a:pPr>
              <a:buClr>
                <a:srgbClr val="000000"/>
              </a:buClr>
              <a:buSzPts val="1100"/>
            </a:pPr>
            <a:r>
              <a:rPr lang="en-US" sz="900" dirty="0">
                <a:latin typeface="Arial" panose="020B0604020202020204" pitchFamily="34" charset="0"/>
                <a:cs typeface="Arial" panose="020B0604020202020204" pitchFamily="34" charset="0"/>
                <a:sym typeface="Arial"/>
              </a:rPr>
              <a:t>    </a:t>
            </a:r>
            <a:r>
              <a:rPr lang="en-US" sz="900" dirty="0" err="1">
                <a:latin typeface="Arial" panose="020B0604020202020204" pitchFamily="34" charset="0"/>
                <a:cs typeface="Arial" panose="020B0604020202020204" pitchFamily="34" charset="0"/>
                <a:sym typeface="Arial"/>
              </a:rPr>
              <a:t>SnapshotMatrix</a:t>
            </a:r>
            <a:r>
              <a:rPr lang="en-US" sz="900" dirty="0">
                <a:latin typeface="Arial" panose="020B0604020202020204" pitchFamily="34" charset="0"/>
                <a:cs typeface="Arial" panose="020B0604020202020204" pitchFamily="34" charset="0"/>
                <a:sym typeface="Arial"/>
              </a:rPr>
              <a:t> = </a:t>
            </a:r>
            <a:r>
              <a:rPr lang="en-US" sz="900" dirty="0" err="1">
                <a:latin typeface="Arial" panose="020B0604020202020204" pitchFamily="34" charset="0"/>
                <a:cs typeface="Arial" panose="020B0604020202020204" pitchFamily="34" charset="0"/>
                <a:sym typeface="Arial"/>
              </a:rPr>
              <a:t>load_blocks_array</a:t>
            </a:r>
            <a:r>
              <a:rPr lang="en-US" sz="900" dirty="0">
                <a:latin typeface="Arial" panose="020B0604020202020204" pitchFamily="34" charset="0"/>
                <a:cs typeface="Arial" panose="020B0604020202020204" pitchFamily="34" charset="0"/>
                <a:sym typeface="Arial"/>
              </a:rPr>
              <a:t> (</a:t>
            </a:r>
            <a:r>
              <a:rPr lang="en-US" sz="900" dirty="0" err="1">
                <a:latin typeface="Arial" panose="020B0604020202020204" pitchFamily="34" charset="0"/>
                <a:cs typeface="Arial" panose="020B0604020202020204" pitchFamily="34" charset="0"/>
                <a:sym typeface="Arial"/>
              </a:rPr>
              <a:t>final_blocks</a:t>
            </a:r>
            <a:r>
              <a:rPr lang="en-US" sz="900" dirty="0">
                <a:latin typeface="Arial" panose="020B0604020202020204" pitchFamily="34" charset="0"/>
                <a:cs typeface="Arial" panose="020B0604020202020204" pitchFamily="34" charset="0"/>
                <a:sym typeface="Arial"/>
              </a:rPr>
              <a:t>, shape, </a:t>
            </a:r>
            <a:r>
              <a:rPr lang="en-US" sz="900" dirty="0" err="1">
                <a:latin typeface="Arial" panose="020B0604020202020204" pitchFamily="34" charset="0"/>
                <a:cs typeface="Arial" panose="020B0604020202020204" pitchFamily="34" charset="0"/>
                <a:sym typeface="Arial"/>
              </a:rPr>
              <a:t>block_size</a:t>
            </a:r>
            <a:r>
              <a:rPr lang="en-US" sz="900" dirty="0">
                <a:latin typeface="Arial" panose="020B0604020202020204" pitchFamily="34" charset="0"/>
                <a:cs typeface="Arial" panose="020B0604020202020204" pitchFamily="34" charset="0"/>
                <a:sym typeface="Arial"/>
              </a:rPr>
              <a:t>);  </a:t>
            </a:r>
          </a:p>
          <a:p>
            <a:pPr>
              <a:buClr>
                <a:srgbClr val="000000"/>
              </a:buClr>
              <a:buSzPts val="1100"/>
            </a:pPr>
            <a:r>
              <a:rPr lang="en-US" sz="900" dirty="0">
                <a:latin typeface="Arial" panose="020B0604020202020204" pitchFamily="34" charset="0"/>
                <a:cs typeface="Arial" panose="020B0604020202020204" pitchFamily="34" charset="0"/>
                <a:sym typeface="Arial"/>
              </a:rPr>
              <a:t>    </a:t>
            </a:r>
            <a:r>
              <a:rPr lang="es-ES" sz="900" b="0" i="0" u="none" strike="noStrike" cap="none" dirty="0" err="1">
                <a:solidFill>
                  <a:srgbClr val="000000"/>
                </a:solidFill>
                <a:latin typeface="Arial" panose="020B0604020202020204" pitchFamily="34" charset="0"/>
                <a:ea typeface="Arial"/>
                <a:cs typeface="Arial" panose="020B0604020202020204" pitchFamily="34" charset="0"/>
                <a:sym typeface="Arial"/>
              </a:rPr>
              <a:t>return</a:t>
            </a:r>
            <a:r>
              <a:rPr lang="es-ES" sz="900" b="0" i="0" u="none" strike="noStrike" cap="none" dirty="0">
                <a:solidFill>
                  <a:srgbClr val="000000"/>
                </a:solidFill>
                <a:latin typeface="Arial" panose="020B0604020202020204" pitchFamily="34" charset="0"/>
                <a:ea typeface="Arial"/>
                <a:cs typeface="Arial" panose="020B0604020202020204" pitchFamily="34" charset="0"/>
                <a:sym typeface="Arial"/>
              </a:rPr>
              <a:t> </a:t>
            </a:r>
            <a:r>
              <a:rPr lang="es-ES" sz="900" b="0" i="0" u="none" strike="noStrike" cap="none" dirty="0" err="1">
                <a:solidFill>
                  <a:srgbClr val="000000"/>
                </a:solidFill>
                <a:latin typeface="Arial" panose="020B0604020202020204" pitchFamily="34" charset="0"/>
                <a:ea typeface="Arial"/>
                <a:cs typeface="Arial" panose="020B0604020202020204" pitchFamily="34" charset="0"/>
                <a:sym typeface="Arial"/>
              </a:rPr>
              <a:t>SnapshotMatrix</a:t>
            </a:r>
            <a:r>
              <a:rPr lang="es-ES" sz="900" b="0" i="0" u="none" strike="noStrike" cap="none" dirty="0">
                <a:solidFill>
                  <a:srgbClr val="000000"/>
                </a:solidFill>
                <a:latin typeface="Arial" panose="020B0604020202020204" pitchFamily="34" charset="0"/>
                <a:ea typeface="Arial"/>
                <a:cs typeface="Arial" panose="020B0604020202020204" pitchFamily="34" charset="0"/>
                <a:sym typeface="Arial"/>
              </a:rPr>
              <a:t> </a:t>
            </a:r>
            <a:endParaRPr sz="9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5" name="Google Shape;320;g129df874304_0_17">
            <a:extLst>
              <a:ext uri="{FF2B5EF4-FFF2-40B4-BE49-F238E27FC236}">
                <a16:creationId xmlns:a16="http://schemas.microsoft.com/office/drawing/2014/main" id="{1E3E29DC-ADA8-C824-EB38-345A638C61E0}"/>
              </a:ext>
            </a:extLst>
          </p:cNvPr>
          <p:cNvSpPr/>
          <p:nvPr/>
        </p:nvSpPr>
        <p:spPr>
          <a:xfrm>
            <a:off x="381452" y="2562597"/>
            <a:ext cx="6704603" cy="1083735"/>
          </a:xfrm>
          <a:prstGeom prst="foldedCorner">
            <a:avLst>
              <a:gd name="adj" fmla="val 0"/>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1000" b="1" dirty="0">
                <a:solidFill>
                  <a:srgbClr val="000000"/>
                </a:solidFill>
                <a:latin typeface="Arial"/>
                <a:ea typeface="Arial"/>
                <a:cs typeface="Arial"/>
                <a:sym typeface="Arial"/>
              </a:rPr>
              <a:t>@dt("blocks", </a:t>
            </a:r>
            <a:r>
              <a:rPr lang="en-US" sz="1000" b="1" dirty="0" err="1">
                <a:solidFill>
                  <a:srgbClr val="000000"/>
                </a:solidFill>
                <a:latin typeface="Arial"/>
                <a:ea typeface="Arial"/>
                <a:cs typeface="Arial"/>
                <a:sym typeface="Arial"/>
              </a:rPr>
              <a:t>load_blocks_rechunk</a:t>
            </a:r>
            <a:r>
              <a:rPr lang="en-US" sz="1000" b="1" dirty="0">
                <a:solidFill>
                  <a:srgbClr val="000000"/>
                </a:solidFill>
                <a:latin typeface="Arial"/>
                <a:ea typeface="Arial"/>
                <a:cs typeface="Arial"/>
                <a:sym typeface="Arial"/>
              </a:rPr>
              <a:t>, shape=</a:t>
            </a:r>
            <a:r>
              <a:rPr lang="en-US" sz="1000" b="1" dirty="0" err="1">
                <a:solidFill>
                  <a:srgbClr val="000000"/>
                </a:solidFill>
                <a:latin typeface="Arial"/>
                <a:ea typeface="Arial"/>
                <a:cs typeface="Arial"/>
                <a:sym typeface="Arial"/>
              </a:rPr>
              <a:t>expected_shape</a:t>
            </a: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block_size</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simulation_block_size</a:t>
            </a:r>
            <a:r>
              <a:rPr lang="en-US" sz="1000" b="1" dirty="0">
                <a:solidFill>
                  <a:srgbClr val="000000"/>
                </a:solidFill>
                <a:latin typeface="Arial"/>
                <a:ea typeface="Arial"/>
                <a:cs typeface="Arial"/>
                <a:sym typeface="Arial"/>
              </a:rPr>
              <a:t>,</a:t>
            </a:r>
          </a:p>
          <a:p>
            <a:pPr>
              <a:buClr>
                <a:srgbClr val="000000"/>
              </a:buClr>
              <a:buSzPts val="1100"/>
            </a:pP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new_block_size</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desired_block_size</a:t>
            </a: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is_workflow</a:t>
            </a:r>
            <a:r>
              <a:rPr lang="en-US" sz="1000" b="1" dirty="0">
                <a:solidFill>
                  <a:srgbClr val="000000"/>
                </a:solidFill>
                <a:latin typeface="Arial"/>
                <a:ea typeface="Arial"/>
                <a:cs typeface="Arial"/>
                <a:sym typeface="Arial"/>
              </a:rPr>
              <a:t>=True)</a:t>
            </a:r>
          </a:p>
          <a:p>
            <a:pPr>
              <a:buClr>
                <a:srgbClr val="000000"/>
              </a:buClr>
              <a:buSzPts val="1100"/>
            </a:pPr>
            <a:r>
              <a:rPr lang="en-US" sz="1000" b="1" dirty="0">
                <a:solidFill>
                  <a:srgbClr val="000000"/>
                </a:solidFill>
                <a:latin typeface="Arial"/>
                <a:ea typeface="Arial"/>
                <a:cs typeface="Arial"/>
                <a:sym typeface="Arial"/>
              </a:rPr>
              <a:t>@software(</a:t>
            </a:r>
            <a:r>
              <a:rPr lang="en-US" sz="1000" b="1" dirty="0" err="1">
                <a:solidFill>
                  <a:srgbClr val="000000"/>
                </a:solidFill>
                <a:latin typeface="Arial"/>
                <a:ea typeface="Arial"/>
                <a:cs typeface="Arial"/>
                <a:sym typeface="Arial"/>
              </a:rPr>
              <a:t>config_file</a:t>
            </a:r>
            <a:r>
              <a:rPr lang="en-US" sz="1000" b="1" dirty="0">
                <a:solidFill>
                  <a:srgbClr val="000000"/>
                </a:solidFill>
                <a:latin typeface="Arial"/>
                <a:ea typeface="Arial"/>
                <a:cs typeface="Arial"/>
                <a:sym typeface="Arial"/>
              </a:rPr>
              <a:t> = SW_CATALOG + "/</a:t>
            </a:r>
            <a:r>
              <a:rPr lang="en-US" sz="1000" b="1" dirty="0" err="1">
                <a:solidFill>
                  <a:srgbClr val="000000"/>
                </a:solidFill>
                <a:latin typeface="Arial"/>
                <a:ea typeface="Arial"/>
                <a:cs typeface="Arial"/>
                <a:sym typeface="Arial"/>
              </a:rPr>
              <a:t>dislib</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dislib.json</a:t>
            </a:r>
            <a:r>
              <a:rPr lang="en-US" sz="1000" b="1" dirty="0">
                <a:solidFill>
                  <a:srgbClr val="000000"/>
                </a:solidFill>
                <a:latin typeface="Arial"/>
                <a:ea typeface="Arial"/>
                <a:cs typeface="Arial"/>
                <a:sym typeface="Arial"/>
              </a:rPr>
              <a:t>")</a:t>
            </a:r>
          </a:p>
          <a:p>
            <a:pPr>
              <a:buClr>
                <a:srgbClr val="000000"/>
              </a:buClr>
              <a:buSzPts val="1100"/>
            </a:pPr>
            <a:r>
              <a:rPr lang="en-US" sz="900" dirty="0">
                <a:solidFill>
                  <a:srgbClr val="000000"/>
                </a:solidFill>
                <a:latin typeface="Arial"/>
                <a:ea typeface="Arial"/>
                <a:cs typeface="Arial"/>
                <a:sym typeface="Arial"/>
              </a:rPr>
              <a:t>def </a:t>
            </a:r>
            <a:r>
              <a:rPr lang="en-US" sz="900" dirty="0" err="1">
                <a:solidFill>
                  <a:srgbClr val="000000"/>
                </a:solidFill>
                <a:latin typeface="Arial"/>
                <a:ea typeface="Arial"/>
                <a:cs typeface="Arial"/>
                <a:sym typeface="Arial"/>
              </a:rPr>
              <a:t>rSVD</a:t>
            </a:r>
            <a:r>
              <a:rPr lang="en-US" sz="900" dirty="0">
                <a:solidFill>
                  <a:srgbClr val="000000"/>
                </a:solidFill>
                <a:latin typeface="Arial"/>
                <a:ea typeface="Arial"/>
                <a:cs typeface="Arial"/>
                <a:sym typeface="Arial"/>
              </a:rPr>
              <a:t>(blocks, </a:t>
            </a:r>
            <a:r>
              <a:rPr lang="en-US" sz="900" dirty="0" err="1">
                <a:solidFill>
                  <a:srgbClr val="000000"/>
                </a:solidFill>
                <a:latin typeface="Arial"/>
                <a:ea typeface="Arial"/>
                <a:cs typeface="Arial"/>
                <a:sym typeface="Arial"/>
              </a:rPr>
              <a:t>desired_rank</a:t>
            </a:r>
            <a:r>
              <a:rPr lang="en-US" sz="900" dirty="0">
                <a:solidFill>
                  <a:srgbClr val="000000"/>
                </a:solidFill>
                <a:latin typeface="Arial"/>
                <a:ea typeface="Arial"/>
                <a:cs typeface="Arial"/>
                <a:sym typeface="Arial"/>
              </a:rPr>
              <a:t>=30):</a:t>
            </a:r>
          </a:p>
          <a:p>
            <a:pPr>
              <a:buClr>
                <a:srgbClr val="000000"/>
              </a:buClr>
              <a:buSzPts val="1100"/>
            </a:pP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u,s</a:t>
            </a:r>
            <a:r>
              <a:rPr lang="en-US" sz="900" dirty="0">
                <a:solidFill>
                  <a:srgbClr val="000000"/>
                </a:solidFill>
                <a:latin typeface="Arial"/>
                <a:ea typeface="Arial"/>
                <a:cs typeface="Arial"/>
                <a:sym typeface="Arial"/>
              </a:rPr>
              <a:t> = </a:t>
            </a:r>
            <a:r>
              <a:rPr lang="en-US" sz="900" dirty="0" err="1">
                <a:solidFill>
                  <a:srgbClr val="000000"/>
                </a:solidFill>
                <a:latin typeface="Arial"/>
                <a:ea typeface="Arial"/>
                <a:cs typeface="Arial"/>
                <a:sym typeface="Arial"/>
              </a:rPr>
              <a:t>rsvd</a:t>
            </a:r>
            <a:r>
              <a:rPr lang="en-US" sz="900" dirty="0">
                <a:solidFill>
                  <a:srgbClr val="000000"/>
                </a:solidFill>
                <a:latin typeface="Arial"/>
                <a:ea typeface="Arial"/>
                <a:cs typeface="Arial"/>
                <a:sym typeface="Arial"/>
              </a:rPr>
              <a:t>(blocks, </a:t>
            </a:r>
            <a:r>
              <a:rPr lang="en-US" sz="900" dirty="0" err="1">
                <a:solidFill>
                  <a:srgbClr val="000000"/>
                </a:solidFill>
                <a:latin typeface="Arial"/>
                <a:ea typeface="Arial"/>
                <a:cs typeface="Arial"/>
                <a:sym typeface="Arial"/>
              </a:rPr>
              <a:t>desired_rank</a:t>
            </a: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A_row_chunk_size</a:t>
            </a: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A_column_chunk_size</a:t>
            </a:r>
            <a:r>
              <a:rPr lang="en-US" sz="900" dirty="0">
                <a:solidFill>
                  <a:srgbClr val="000000"/>
                </a:solidFill>
                <a:latin typeface="Arial"/>
                <a:ea typeface="Arial"/>
                <a:cs typeface="Arial"/>
                <a:sym typeface="Arial"/>
              </a:rPr>
              <a:t>)</a:t>
            </a:r>
          </a:p>
          <a:p>
            <a:pPr>
              <a:buClr>
                <a:srgbClr val="000000"/>
              </a:buClr>
              <a:buSzPts val="1100"/>
            </a:pPr>
            <a:r>
              <a:rPr lang="en-US" sz="900" dirty="0">
                <a:solidFill>
                  <a:srgbClr val="000000"/>
                </a:solidFill>
                <a:latin typeface="Arial"/>
                <a:ea typeface="Arial"/>
                <a:cs typeface="Arial"/>
                <a:sym typeface="Arial"/>
              </a:rPr>
              <a:t>    return u</a:t>
            </a:r>
            <a:endParaRPr sz="900" b="0" i="0" u="none" strike="noStrike" cap="none" dirty="0">
              <a:solidFill>
                <a:srgbClr val="000000"/>
              </a:solidFill>
              <a:latin typeface="Arial"/>
              <a:ea typeface="Arial"/>
              <a:cs typeface="Arial"/>
              <a:sym typeface="Arial"/>
            </a:endParaRPr>
          </a:p>
        </p:txBody>
      </p:sp>
      <p:sp>
        <p:nvSpPr>
          <p:cNvPr id="7" name="Google Shape;320;g129df874304_0_17">
            <a:extLst>
              <a:ext uri="{FF2B5EF4-FFF2-40B4-BE49-F238E27FC236}">
                <a16:creationId xmlns:a16="http://schemas.microsoft.com/office/drawing/2014/main" id="{78C0F4AD-D91D-CBC8-DCFF-DF4967FAA29C}"/>
              </a:ext>
            </a:extLst>
          </p:cNvPr>
          <p:cNvSpPr/>
          <p:nvPr/>
        </p:nvSpPr>
        <p:spPr>
          <a:xfrm>
            <a:off x="2909455" y="3812367"/>
            <a:ext cx="4271833" cy="948585"/>
          </a:xfrm>
          <a:prstGeom prst="foldedCorner">
            <a:avLst>
              <a:gd name="adj" fmla="val 0"/>
            </a:avLst>
          </a:prstGeom>
          <a:solidFill>
            <a:schemeClr val="accent1">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s-ES" sz="900" b="0" i="0" u="none" strike="noStrike" cap="none" dirty="0">
                <a:solidFill>
                  <a:srgbClr val="000000"/>
                </a:solidFill>
                <a:latin typeface="Arial"/>
                <a:ea typeface="Arial"/>
                <a:cs typeface="Arial"/>
                <a:sym typeface="Arial"/>
              </a:rPr>
              <a:t>...</a:t>
            </a:r>
          </a:p>
          <a:p>
            <a:pPr>
              <a:buClr>
                <a:srgbClr val="000000"/>
              </a:buClr>
              <a:buSzPts val="1100"/>
            </a:pPr>
            <a:r>
              <a:rPr lang="en-GB" sz="900" b="0" i="0" u="none" strike="noStrike" cap="none" dirty="0">
                <a:solidFill>
                  <a:srgbClr val="000000"/>
                </a:solidFill>
                <a:latin typeface="Arial"/>
                <a:ea typeface="Arial"/>
                <a:cs typeface="Arial"/>
                <a:sym typeface="Arial"/>
              </a:rPr>
              <a:t>model, parameters = </a:t>
            </a:r>
            <a:r>
              <a:rPr lang="en-GB" sz="900" b="0" i="0" u="none" strike="noStrike" cap="none" dirty="0" err="1">
                <a:solidFill>
                  <a:srgbClr val="000000"/>
                </a:solidFill>
                <a:latin typeface="Arial"/>
                <a:ea typeface="Arial"/>
                <a:cs typeface="Arial"/>
                <a:sym typeface="Arial"/>
              </a:rPr>
              <a:t>load_model_parameters</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model_file</a:t>
            </a:r>
            <a:r>
              <a:rPr lang="en-GB" sz="900" b="0" i="0" u="none" strike="noStrike" cap="none" dirty="0">
                <a:solidFill>
                  <a:srgbClr val="000000"/>
                </a:solidFill>
                <a:latin typeface="Arial"/>
                <a:ea typeface="Arial"/>
                <a:cs typeface="Arial"/>
                <a:sym typeface="Arial"/>
              </a:rPr>
              <a:t>)</a:t>
            </a:r>
            <a:endParaRPr lang="es-ES" sz="900" dirty="0">
              <a:solidFill>
                <a:srgbClr val="000000"/>
              </a:solidFill>
              <a:latin typeface="Arial"/>
              <a:ea typeface="Arial"/>
              <a:cs typeface="Arial"/>
              <a:sym typeface="Arial"/>
            </a:endParaRPr>
          </a:p>
          <a:p>
            <a:pPr>
              <a:buClr>
                <a:srgbClr val="000000"/>
              </a:buClr>
              <a:buSzPts val="1100"/>
            </a:pPr>
            <a:r>
              <a:rPr lang="en-GB" sz="900" b="0" i="0" u="none" strike="noStrike" cap="none" dirty="0">
                <a:solidFill>
                  <a:srgbClr val="000000"/>
                </a:solidFill>
                <a:latin typeface="Arial"/>
                <a:ea typeface="Arial"/>
                <a:cs typeface="Arial"/>
                <a:sym typeface="Arial"/>
              </a:rPr>
              <a:t>for </a:t>
            </a:r>
            <a:r>
              <a:rPr lang="en-GB" sz="900" b="0" i="0" u="none" strike="noStrike" cap="none" dirty="0" err="1">
                <a:solidFill>
                  <a:srgbClr val="000000"/>
                </a:solidFill>
                <a:latin typeface="Arial"/>
                <a:ea typeface="Arial"/>
                <a:cs typeface="Arial"/>
                <a:sym typeface="Arial"/>
              </a:rPr>
              <a:t>cfg</a:t>
            </a:r>
            <a:r>
              <a:rPr lang="en-GB" sz="900" b="0" i="0" u="none" strike="noStrike" cap="none" dirty="0">
                <a:solidFill>
                  <a:srgbClr val="000000"/>
                </a:solidFill>
                <a:latin typeface="Arial"/>
                <a:ea typeface="Arial"/>
                <a:cs typeface="Arial"/>
                <a:sym typeface="Arial"/>
              </a:rPr>
              <a:t> in </a:t>
            </a:r>
            <a:r>
              <a:rPr lang="en-GB" sz="900" b="0" i="0" u="none" strike="noStrike" cap="none" dirty="0" err="1">
                <a:solidFill>
                  <a:srgbClr val="000000"/>
                </a:solidFill>
                <a:latin typeface="Arial"/>
                <a:ea typeface="Arial"/>
                <a:cs typeface="Arial"/>
                <a:sym typeface="Arial"/>
              </a:rPr>
              <a:t>sim_cfgs</a:t>
            </a:r>
            <a:r>
              <a:rPr lang="en-GB" sz="900" b="0" i="0" u="none" strike="noStrike" cap="none" dirty="0">
                <a:solidFill>
                  <a:srgbClr val="000000"/>
                </a:solidFill>
                <a:latin typeface="Arial"/>
                <a:ea typeface="Arial"/>
                <a:cs typeface="Arial"/>
                <a:sym typeface="Arial"/>
              </a:rPr>
              <a:t>:</a:t>
            </a:r>
          </a:p>
          <a:p>
            <a:pPr>
              <a:buClr>
                <a:srgbClr val="000000"/>
              </a:buClr>
              <a:buSzPts val="1100"/>
            </a:pPr>
            <a:r>
              <a:rPr lang="en-GB" sz="900" b="0" i="0" u="none" strike="noStrike" cap="none" dirty="0">
                <a:solidFill>
                  <a:srgbClr val="000000"/>
                </a:solidFill>
                <a:latin typeface="Arial"/>
                <a:ea typeface="Arial"/>
                <a:cs typeface="Arial"/>
                <a:sym typeface="Arial"/>
              </a:rPr>
              <a:t>        </a:t>
            </a:r>
            <a:r>
              <a:rPr lang="en-GB" sz="900" b="0" i="0" u="none" strike="noStrike" cap="none" dirty="0" err="1">
                <a:solidFill>
                  <a:srgbClr val="000000"/>
                </a:solidFill>
                <a:latin typeface="Arial"/>
                <a:ea typeface="Arial"/>
                <a:cs typeface="Arial"/>
                <a:sym typeface="Arial"/>
              </a:rPr>
              <a:t>sim_results.append</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execute_FOM_instance</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model,parameters</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cfg</a:t>
            </a:r>
            <a:r>
              <a:rPr lang="en-GB" sz="900" b="0" i="0" u="none" strike="noStrike" cap="none" dirty="0">
                <a:solidFill>
                  <a:srgbClr val="000000"/>
                </a:solidFill>
                <a:latin typeface="Arial"/>
                <a:ea typeface="Arial"/>
                <a:cs typeface="Arial"/>
                <a:sym typeface="Arial"/>
              </a:rPr>
              <a:t>]))</a:t>
            </a:r>
            <a:endParaRPr lang="es-ES" sz="900" b="0" i="0" u="none" strike="noStrike" cap="none" dirty="0">
              <a:solidFill>
                <a:srgbClr val="000000"/>
              </a:solidFill>
              <a:latin typeface="Arial"/>
              <a:ea typeface="Arial"/>
              <a:cs typeface="Arial"/>
              <a:sym typeface="Arial"/>
            </a:endParaRPr>
          </a:p>
          <a:p>
            <a:pPr>
              <a:buClr>
                <a:srgbClr val="000000"/>
              </a:buClr>
              <a:buSzPts val="1100"/>
            </a:pPr>
            <a:r>
              <a:rPr lang="en-GB" sz="900" b="0" i="0" u="none" strike="noStrike" cap="none" dirty="0">
                <a:solidFill>
                  <a:srgbClr val="000000"/>
                </a:solidFill>
                <a:latin typeface="Arial"/>
                <a:ea typeface="Arial"/>
                <a:cs typeface="Arial"/>
                <a:sym typeface="Arial"/>
              </a:rPr>
              <a:t>rom = </a:t>
            </a:r>
            <a:r>
              <a:rPr lang="en-GB" sz="900" b="0" i="0" u="none" strike="noStrike" cap="none" dirty="0" err="1">
                <a:solidFill>
                  <a:srgbClr val="000000"/>
                </a:solidFill>
                <a:latin typeface="Arial"/>
                <a:ea typeface="Arial"/>
                <a:cs typeface="Arial"/>
                <a:sym typeface="Arial"/>
              </a:rPr>
              <a:t>rSVD</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sim_results</a:t>
            </a:r>
            <a:r>
              <a:rPr lang="en-GB" sz="900" b="0" i="0" u="none" strike="noStrike" cap="none" dirty="0">
                <a:solidFill>
                  <a:srgbClr val="000000"/>
                </a:solidFill>
                <a:latin typeface="Arial"/>
                <a:ea typeface="Arial"/>
                <a:cs typeface="Arial"/>
                <a:sym typeface="Arial"/>
              </a:rPr>
              <a:t>, </a:t>
            </a:r>
            <a:r>
              <a:rPr lang="en-GB" sz="900" b="0" i="0" u="none" strike="noStrike" cap="none" dirty="0" err="1">
                <a:solidFill>
                  <a:srgbClr val="000000"/>
                </a:solidFill>
                <a:latin typeface="Arial"/>
                <a:ea typeface="Arial"/>
                <a:cs typeface="Arial"/>
                <a:sym typeface="Arial"/>
              </a:rPr>
              <a:t>desired_rank</a:t>
            </a:r>
            <a:r>
              <a:rPr lang="en-GB" sz="900" b="0" i="0" u="none" strike="noStrike" cap="none" dirty="0">
                <a:solidFill>
                  <a:srgbClr val="000000"/>
                </a:solidFill>
                <a:latin typeface="Arial"/>
                <a:ea typeface="Arial"/>
                <a:cs typeface="Arial"/>
                <a:sym typeface="Arial"/>
              </a:rPr>
              <a:t>)</a:t>
            </a:r>
          </a:p>
          <a:p>
            <a:pPr>
              <a:buClr>
                <a:srgbClr val="000000"/>
              </a:buClr>
              <a:buSzPts val="1100"/>
            </a:pPr>
            <a:r>
              <a:rPr lang="en-GB" sz="900" dirty="0">
                <a:solidFill>
                  <a:srgbClr val="000000"/>
                </a:solidFill>
                <a:latin typeface="Arial"/>
                <a:ea typeface="Arial"/>
                <a:cs typeface="Arial"/>
                <a:sym typeface="Arial"/>
              </a:rPr>
              <a:t>...</a:t>
            </a:r>
            <a:endParaRPr sz="900" b="0" i="0" u="none" strike="noStrike" cap="none" dirty="0">
              <a:solidFill>
                <a:srgbClr val="000000"/>
              </a:solidFill>
              <a:latin typeface="Arial"/>
              <a:ea typeface="Arial"/>
              <a:cs typeface="Arial"/>
              <a:sym typeface="Arial"/>
            </a:endParaRPr>
          </a:p>
        </p:txBody>
      </p:sp>
      <p:sp>
        <p:nvSpPr>
          <p:cNvPr id="8" name="Oval 7">
            <a:extLst>
              <a:ext uri="{FF2B5EF4-FFF2-40B4-BE49-F238E27FC236}">
                <a16:creationId xmlns:a16="http://schemas.microsoft.com/office/drawing/2014/main" id="{3057B731-C8EA-B05B-9441-8BE4B24B54BC}"/>
              </a:ext>
            </a:extLst>
          </p:cNvPr>
          <p:cNvSpPr/>
          <p:nvPr/>
        </p:nvSpPr>
        <p:spPr>
          <a:xfrm>
            <a:off x="703385" y="2621706"/>
            <a:ext cx="626651" cy="202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173E666D-619A-A3D7-803F-8E2A6D2C17B9}"/>
              </a:ext>
            </a:extLst>
          </p:cNvPr>
          <p:cNvSpPr/>
          <p:nvPr/>
        </p:nvSpPr>
        <p:spPr>
          <a:xfrm>
            <a:off x="933583" y="3093183"/>
            <a:ext cx="447610" cy="202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35D2DB8D-FB69-CBA2-DB07-09FFE8A3AB9F}"/>
              </a:ext>
            </a:extLst>
          </p:cNvPr>
          <p:cNvSpPr/>
          <p:nvPr/>
        </p:nvSpPr>
        <p:spPr>
          <a:xfrm>
            <a:off x="1309749" y="2621706"/>
            <a:ext cx="1382296" cy="20251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1" name="Oval 10">
            <a:extLst>
              <a:ext uri="{FF2B5EF4-FFF2-40B4-BE49-F238E27FC236}">
                <a16:creationId xmlns:a16="http://schemas.microsoft.com/office/drawing/2014/main" id="{EBAEADEA-3E0C-DFB9-9CBC-5652AC3BE24E}"/>
              </a:ext>
            </a:extLst>
          </p:cNvPr>
          <p:cNvSpPr/>
          <p:nvPr/>
        </p:nvSpPr>
        <p:spPr>
          <a:xfrm>
            <a:off x="381452" y="1719561"/>
            <a:ext cx="1185177" cy="20251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9" name="Oval 18">
            <a:extLst>
              <a:ext uri="{FF2B5EF4-FFF2-40B4-BE49-F238E27FC236}">
                <a16:creationId xmlns:a16="http://schemas.microsoft.com/office/drawing/2014/main" id="{39717533-716D-165C-A6D6-251006414F5F}"/>
              </a:ext>
            </a:extLst>
          </p:cNvPr>
          <p:cNvSpPr/>
          <p:nvPr/>
        </p:nvSpPr>
        <p:spPr>
          <a:xfrm>
            <a:off x="2645072" y="2650049"/>
            <a:ext cx="3712533"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954D4AA3-F470-0BEA-6957-525FC01E5C18}"/>
              </a:ext>
            </a:extLst>
          </p:cNvPr>
          <p:cNvSpPr/>
          <p:nvPr/>
        </p:nvSpPr>
        <p:spPr>
          <a:xfrm>
            <a:off x="1514894" y="1725482"/>
            <a:ext cx="2218859"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542D10F-BB58-B910-A699-C5BBFACB5C43}"/>
              </a:ext>
            </a:extLst>
          </p:cNvPr>
          <p:cNvSpPr/>
          <p:nvPr/>
        </p:nvSpPr>
        <p:spPr>
          <a:xfrm>
            <a:off x="449580" y="2800714"/>
            <a:ext cx="2389734"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ECE3C23C-CBCE-8C97-D11F-E38B47480BFC}"/>
              </a:ext>
            </a:extLst>
          </p:cNvPr>
          <p:cNvSpPr txBox="1"/>
          <p:nvPr/>
        </p:nvSpPr>
        <p:spPr>
          <a:xfrm>
            <a:off x="2571389" y="1409406"/>
            <a:ext cx="1398332" cy="300082"/>
          </a:xfrm>
          <a:prstGeom prst="rect">
            <a:avLst/>
          </a:prstGeom>
          <a:noFill/>
        </p:spPr>
        <p:txBody>
          <a:bodyPr wrap="none" rtlCol="0">
            <a:spAutoFit/>
          </a:bodyPr>
          <a:lstStyle/>
          <a:p>
            <a:r>
              <a:rPr lang="en-GB" dirty="0"/>
              <a:t>Admin/user code</a:t>
            </a:r>
          </a:p>
        </p:txBody>
      </p:sp>
      <p:sp>
        <p:nvSpPr>
          <p:cNvPr id="23" name="TextBox 22">
            <a:extLst>
              <a:ext uri="{FF2B5EF4-FFF2-40B4-BE49-F238E27FC236}">
                <a16:creationId xmlns:a16="http://schemas.microsoft.com/office/drawing/2014/main" id="{BBF35E46-2A60-60B4-A610-1BB8C7B01E90}"/>
              </a:ext>
            </a:extLst>
          </p:cNvPr>
          <p:cNvSpPr txBox="1"/>
          <p:nvPr/>
        </p:nvSpPr>
        <p:spPr>
          <a:xfrm>
            <a:off x="6195875" y="3398749"/>
            <a:ext cx="890180" cy="300082"/>
          </a:xfrm>
          <a:prstGeom prst="rect">
            <a:avLst/>
          </a:prstGeom>
          <a:noFill/>
        </p:spPr>
        <p:txBody>
          <a:bodyPr wrap="none" rtlCol="0">
            <a:spAutoFit/>
          </a:bodyPr>
          <a:lstStyle/>
          <a:p>
            <a:r>
              <a:rPr lang="en-GB" dirty="0"/>
              <a:t>User code</a:t>
            </a:r>
          </a:p>
        </p:txBody>
      </p:sp>
      <p:sp>
        <p:nvSpPr>
          <p:cNvPr id="24" name="TextBox 23">
            <a:extLst>
              <a:ext uri="{FF2B5EF4-FFF2-40B4-BE49-F238E27FC236}">
                <a16:creationId xmlns:a16="http://schemas.microsoft.com/office/drawing/2014/main" id="{755AB0DD-76D6-2000-EE50-264A281D74D3}"/>
              </a:ext>
            </a:extLst>
          </p:cNvPr>
          <p:cNvSpPr txBox="1"/>
          <p:nvPr/>
        </p:nvSpPr>
        <p:spPr>
          <a:xfrm>
            <a:off x="5395963" y="4715908"/>
            <a:ext cx="1923283" cy="300082"/>
          </a:xfrm>
          <a:prstGeom prst="rect">
            <a:avLst/>
          </a:prstGeom>
          <a:noFill/>
        </p:spPr>
        <p:txBody>
          <a:bodyPr wrap="none" rtlCol="0">
            <a:spAutoFit/>
          </a:bodyPr>
          <a:lstStyle/>
          <a:p>
            <a:r>
              <a:rPr lang="en-GB" dirty="0"/>
              <a:t>Main workflow program </a:t>
            </a:r>
          </a:p>
        </p:txBody>
      </p:sp>
      <p:sp>
        <p:nvSpPr>
          <p:cNvPr id="25" name="TextBox 24">
            <a:extLst>
              <a:ext uri="{FF2B5EF4-FFF2-40B4-BE49-F238E27FC236}">
                <a16:creationId xmlns:a16="http://schemas.microsoft.com/office/drawing/2014/main" id="{DC8B762F-68C4-7908-C544-1E0A6FED334B}"/>
              </a:ext>
            </a:extLst>
          </p:cNvPr>
          <p:cNvSpPr txBox="1"/>
          <p:nvPr/>
        </p:nvSpPr>
        <p:spPr>
          <a:xfrm>
            <a:off x="6357604" y="4499441"/>
            <a:ext cx="890180" cy="300082"/>
          </a:xfrm>
          <a:prstGeom prst="rect">
            <a:avLst/>
          </a:prstGeom>
          <a:noFill/>
        </p:spPr>
        <p:txBody>
          <a:bodyPr wrap="none" rtlCol="0">
            <a:spAutoFit/>
          </a:bodyPr>
          <a:lstStyle/>
          <a:p>
            <a:r>
              <a:rPr lang="en-GB" dirty="0"/>
              <a:t>User code</a:t>
            </a:r>
          </a:p>
        </p:txBody>
      </p:sp>
      <p:grpSp>
        <p:nvGrpSpPr>
          <p:cNvPr id="26" name="Group 25">
            <a:extLst>
              <a:ext uri="{FF2B5EF4-FFF2-40B4-BE49-F238E27FC236}">
                <a16:creationId xmlns:a16="http://schemas.microsoft.com/office/drawing/2014/main" id="{8756400B-3619-2159-F609-A2926B6A01C6}"/>
              </a:ext>
            </a:extLst>
          </p:cNvPr>
          <p:cNvGrpSpPr/>
          <p:nvPr/>
        </p:nvGrpSpPr>
        <p:grpSpPr>
          <a:xfrm>
            <a:off x="375024" y="3825340"/>
            <a:ext cx="256491" cy="880555"/>
            <a:chOff x="3179220" y="1005991"/>
            <a:chExt cx="256491" cy="880555"/>
          </a:xfrm>
        </p:grpSpPr>
        <p:sp>
          <p:nvSpPr>
            <p:cNvPr id="27" name="Rectangle 26">
              <a:extLst>
                <a:ext uri="{FF2B5EF4-FFF2-40B4-BE49-F238E27FC236}">
                  <a16:creationId xmlns:a16="http://schemas.microsoft.com/office/drawing/2014/main" id="{D17D4E30-2F5F-A27B-10BD-FC83D2BC0F6B}"/>
                </a:ext>
              </a:extLst>
            </p:cNvPr>
            <p:cNvSpPr/>
            <p:nvPr/>
          </p:nvSpPr>
          <p:spPr>
            <a:xfrm>
              <a:off x="3179220"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D6985CA0-D932-0EEC-47B9-E3D700CFF798}"/>
                </a:ext>
              </a:extLst>
            </p:cNvPr>
            <p:cNvSpPr/>
            <p:nvPr/>
          </p:nvSpPr>
          <p:spPr>
            <a:xfrm>
              <a:off x="3237237"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FFF35848-22A9-D733-A218-9720A8FBB8E5}"/>
                </a:ext>
              </a:extLst>
            </p:cNvPr>
            <p:cNvSpPr/>
            <p:nvPr/>
          </p:nvSpPr>
          <p:spPr>
            <a:xfrm>
              <a:off x="3279953"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C2D61ED-A366-3A23-918B-1F4B1F191F79}"/>
                </a:ext>
              </a:extLst>
            </p:cNvPr>
            <p:cNvSpPr/>
            <p:nvPr/>
          </p:nvSpPr>
          <p:spPr>
            <a:xfrm>
              <a:off x="3337970"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35908BE-A047-2BD0-73C6-9B42EED76AED}"/>
                </a:ext>
              </a:extLst>
            </p:cNvPr>
            <p:cNvSpPr/>
            <p:nvPr/>
          </p:nvSpPr>
          <p:spPr>
            <a:xfrm>
              <a:off x="3389992"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8237BA4-73A0-311B-3DF6-F42C4C20FF12}"/>
              </a:ext>
            </a:extLst>
          </p:cNvPr>
          <p:cNvGrpSpPr/>
          <p:nvPr/>
        </p:nvGrpSpPr>
        <p:grpSpPr>
          <a:xfrm>
            <a:off x="1664891" y="3771417"/>
            <a:ext cx="211188" cy="1012230"/>
            <a:chOff x="5503822" y="1222562"/>
            <a:chExt cx="211188" cy="1012230"/>
          </a:xfrm>
        </p:grpSpPr>
        <p:sp>
          <p:nvSpPr>
            <p:cNvPr id="33" name="Rectangle 32">
              <a:extLst>
                <a:ext uri="{FF2B5EF4-FFF2-40B4-BE49-F238E27FC236}">
                  <a16:creationId xmlns:a16="http://schemas.microsoft.com/office/drawing/2014/main" id="{432EE5DD-514A-FD5B-6940-6B956C450140}"/>
                </a:ext>
              </a:extLst>
            </p:cNvPr>
            <p:cNvSpPr/>
            <p:nvPr/>
          </p:nvSpPr>
          <p:spPr>
            <a:xfrm>
              <a:off x="5503822" y="1222562"/>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04D64CC1-B879-0C64-7262-ACD44E685ABA}"/>
                </a:ext>
              </a:extLst>
            </p:cNvPr>
            <p:cNvSpPr/>
            <p:nvPr/>
          </p:nvSpPr>
          <p:spPr>
            <a:xfrm>
              <a:off x="5614277" y="1223960"/>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BA2D4E3-3C6E-A6A6-FB47-1434DFA5334D}"/>
                </a:ext>
              </a:extLst>
            </p:cNvPr>
            <p:cNvSpPr/>
            <p:nvPr/>
          </p:nvSpPr>
          <p:spPr>
            <a:xfrm>
              <a:off x="5503822" y="1552959"/>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61F5797-6F9B-8FC8-4A95-8761804BF558}"/>
                </a:ext>
              </a:extLst>
            </p:cNvPr>
            <p:cNvSpPr/>
            <p:nvPr/>
          </p:nvSpPr>
          <p:spPr>
            <a:xfrm>
              <a:off x="5614277" y="1554357"/>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BB1D27-B2B0-885B-73B4-7D0112700214}"/>
                </a:ext>
              </a:extLst>
            </p:cNvPr>
            <p:cNvSpPr/>
            <p:nvPr/>
          </p:nvSpPr>
          <p:spPr>
            <a:xfrm>
              <a:off x="5503822" y="1901599"/>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860096A9-3B2D-26E1-88AB-63D76ADA36F1}"/>
                </a:ext>
              </a:extLst>
            </p:cNvPr>
            <p:cNvSpPr/>
            <p:nvPr/>
          </p:nvSpPr>
          <p:spPr>
            <a:xfrm>
              <a:off x="5614277" y="1902997"/>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0" name="Straight Arrow Connector 39">
            <a:extLst>
              <a:ext uri="{FF2B5EF4-FFF2-40B4-BE49-F238E27FC236}">
                <a16:creationId xmlns:a16="http://schemas.microsoft.com/office/drawing/2014/main" id="{5B6D32CF-F5A6-616D-3090-1673FB237A8C}"/>
              </a:ext>
            </a:extLst>
          </p:cNvPr>
          <p:cNvCxnSpPr/>
          <p:nvPr/>
        </p:nvCxnSpPr>
        <p:spPr>
          <a:xfrm>
            <a:off x="703385" y="4248085"/>
            <a:ext cx="863244"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5C97099-C083-A2AD-2730-FFDC94665D13}"/>
              </a:ext>
            </a:extLst>
          </p:cNvPr>
          <p:cNvSpPr txBox="1"/>
          <p:nvPr/>
        </p:nvSpPr>
        <p:spPr>
          <a:xfrm>
            <a:off x="974040" y="3978902"/>
            <a:ext cx="333746" cy="300082"/>
          </a:xfrm>
          <a:prstGeom prst="rect">
            <a:avLst/>
          </a:prstGeom>
          <a:noFill/>
        </p:spPr>
        <p:txBody>
          <a:bodyPr wrap="none" rtlCol="0">
            <a:spAutoFit/>
          </a:bodyPr>
          <a:lstStyle/>
          <a:p>
            <a:r>
              <a:rPr lang="en-GB" dirty="0"/>
              <a:t>dt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9" grpId="0" animBg="1"/>
      <p:bldP spid="20"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F527EF-6E10-B54E-972E-99D3E37C6E62}"/>
              </a:ext>
            </a:extLst>
          </p:cNvPr>
          <p:cNvSpPr/>
          <p:nvPr/>
        </p:nvSpPr>
        <p:spPr>
          <a:xfrm>
            <a:off x="2425769" y="2658000"/>
            <a:ext cx="6568351" cy="2462213"/>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@software(config_file = SW_CATALOG+"/kratos/fom.json")</a:t>
            </a:r>
          </a:p>
          <a:p>
            <a:r>
              <a:rPr lang="en-US" sz="1100" noProof="1">
                <a:solidFill>
                  <a:srgbClr val="000000"/>
                </a:solidFill>
                <a:latin typeface="Courier" charset="0"/>
              </a:rPr>
              <a:t>def execute_FOM_instance(model,parameters, sample):</a:t>
            </a:r>
          </a:p>
          <a:p>
            <a:r>
              <a:rPr lang="en-US" sz="1100" noProof="1">
                <a:solidFill>
                  <a:srgbClr val="000000"/>
                </a:solidFill>
                <a:latin typeface="Courier" charset="0"/>
              </a:rPr>
              <a:t>    import KratosMultiphysics </a:t>
            </a:r>
          </a:p>
          <a:p>
            <a:r>
              <a:rPr lang="en-US" sz="1100" noProof="1">
                <a:solidFill>
                  <a:srgbClr val="000000"/>
                </a:solidFill>
                <a:latin typeface="Courier" charset="0"/>
              </a:rPr>
              <a:t>    from kratos_simulations import RunROM_SavingData</a:t>
            </a:r>
          </a:p>
          <a:p>
            <a:r>
              <a:rPr lang="en-US" sz="1100" noProof="1">
                <a:solidFill>
                  <a:srgbClr val="000000"/>
                </a:solidFill>
                <a:latin typeface="Courier" charset="0"/>
              </a:rPr>
              <a:t>    load_ROM(rom)</a:t>
            </a:r>
          </a:p>
          <a:p>
            <a:r>
              <a:rPr lang="en-US" sz="1100" noProof="1">
                <a:solidFill>
                  <a:srgbClr val="000000"/>
                </a:solidFill>
                <a:latin typeface="Courier" charset="0"/>
              </a:rPr>
              <a:t>    current_model = KratosMultiphysics.Model()</a:t>
            </a:r>
          </a:p>
          <a:p>
            <a:r>
              <a:rPr lang="en-US" sz="1100" noProof="1">
                <a:solidFill>
                  <a:srgbClr val="000000"/>
                </a:solidFill>
                <a:latin typeface="Courier" charset="0"/>
              </a:rPr>
              <a:t>    model.Load("ModelSerialization",current_model)</a:t>
            </a:r>
          </a:p>
          <a:p>
            <a:r>
              <a:rPr lang="en-US" sz="1100" noProof="1">
                <a:solidFill>
                  <a:srgbClr val="000000"/>
                </a:solidFill>
                <a:latin typeface="Courier" charset="0"/>
              </a:rPr>
              <a:t>    del(model)</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parameters.Load("ParametersSerialization",current_parameters)</a:t>
            </a:r>
          </a:p>
          <a:p>
            <a:r>
              <a:rPr lang="en-US" sz="1100" noProof="1">
                <a:solidFill>
                  <a:srgbClr val="000000"/>
                </a:solidFill>
                <a:latin typeface="Courier" charset="0"/>
              </a:rPr>
              <a:t>    del(parameters)</a:t>
            </a:r>
          </a:p>
          <a:p>
            <a:r>
              <a:rPr lang="en-US" sz="1100" noProof="1">
                <a:solidFill>
                  <a:srgbClr val="000000"/>
                </a:solidFill>
                <a:latin typeface="Courier" charset="0"/>
              </a:rPr>
              <a:t>    simulation = RunROM_SavingData(current_model,current_parameters,sample)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sp>
        <p:nvSpPr>
          <p:cNvPr id="13" name="Bent Arrow 12">
            <a:extLst>
              <a:ext uri="{FF2B5EF4-FFF2-40B4-BE49-F238E27FC236}">
                <a16:creationId xmlns:a16="http://schemas.microsoft.com/office/drawing/2014/main" id="{CB358678-8E53-F971-CC2F-587FAAE6F87C}"/>
              </a:ext>
            </a:extLst>
          </p:cNvPr>
          <p:cNvSpPr/>
          <p:nvPr/>
        </p:nvSpPr>
        <p:spPr>
          <a:xfrm flipV="1">
            <a:off x="681340" y="2067471"/>
            <a:ext cx="1702632" cy="1713567"/>
          </a:xfrm>
          <a:prstGeom prst="bentArrow">
            <a:avLst>
              <a:gd name="adj1" fmla="val 11278"/>
              <a:gd name="adj2" fmla="val 16043"/>
              <a:gd name="adj3" fmla="val 25000"/>
              <a:gd name="adj4" fmla="val 43750"/>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ectangle 13">
            <a:extLst>
              <a:ext uri="{FF2B5EF4-FFF2-40B4-BE49-F238E27FC236}">
                <a16:creationId xmlns:a16="http://schemas.microsoft.com/office/drawing/2014/main" id="{02F94221-12B1-35A7-2B59-A0508B48E644}"/>
              </a:ext>
            </a:extLst>
          </p:cNvPr>
          <p:cNvSpPr/>
          <p:nvPr/>
        </p:nvSpPr>
        <p:spPr>
          <a:xfrm>
            <a:off x="5412131" y="232349"/>
            <a:ext cx="3623786" cy="2462213"/>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noProof="1">
                <a:solidFill>
                  <a:srgbClr val="000000"/>
                </a:solidFill>
                <a:latin typeface="Courier" charset="0"/>
              </a:rPr>
              <a:t>{</a:t>
            </a:r>
          </a:p>
          <a:p>
            <a:r>
              <a:rPr lang="en-US" sz="1100" noProof="1">
                <a:solidFill>
                  <a:srgbClr val="000000"/>
                </a:solidFill>
                <a:latin typeface="Courier" charset="0"/>
              </a:rPr>
              <a:t>    "execution" : {</a:t>
            </a:r>
          </a:p>
          <a:p>
            <a:pPr lvl="1"/>
            <a:r>
              <a:rPr lang="en-US" sz="1100" noProof="1">
                <a:solidFill>
                  <a:srgbClr val="000000"/>
                </a:solidFill>
                <a:latin typeface="Courier" charset="0"/>
              </a:rPr>
              <a:t>	"type":"task"</a:t>
            </a:r>
          </a:p>
          <a:p>
            <a:r>
              <a:rPr lang="en-US" sz="1100" noProof="1">
                <a:solidFill>
                  <a:srgbClr val="000000"/>
                </a:solidFill>
                <a:latin typeface="Courier" charset="0"/>
              </a:rPr>
              <a:t>    },</a:t>
            </a:r>
          </a:p>
          <a:p>
            <a:r>
              <a:rPr lang="en-US" sz="1100" noProof="1">
                <a:solidFill>
                  <a:srgbClr val="000000"/>
                </a:solidFill>
                <a:latin typeface="Courier" charset="0"/>
              </a:rPr>
              <a:t>    "constraints" : {</a:t>
            </a:r>
          </a:p>
          <a:p>
            <a:pPr lvl="1"/>
            <a:r>
              <a:rPr lang="en-US" sz="1100" noProof="1">
                <a:solidFill>
                  <a:srgbClr val="000000"/>
                </a:solidFill>
                <a:latin typeface="Courier" charset="0"/>
              </a:rPr>
              <a:t>	"computing_units": "$KRATOS_CUS"</a:t>
            </a:r>
          </a:p>
          <a:p>
            <a:r>
              <a:rPr lang="en-US" sz="1100" noProof="1">
                <a:solidFill>
                  <a:srgbClr val="000000"/>
                </a:solidFill>
                <a:latin typeface="Courier" charset="0"/>
              </a:rPr>
              <a:t>    },</a:t>
            </a:r>
          </a:p>
          <a:p>
            <a:r>
              <a:rPr lang="en-US" sz="1100" noProof="1">
                <a:solidFill>
                  <a:srgbClr val="000000"/>
                </a:solidFill>
                <a:latin typeface="Courier" charset="0"/>
              </a:rPr>
              <a:t>    "parameters" : {</a:t>
            </a:r>
          </a:p>
          <a:p>
            <a:pPr lvl="1"/>
            <a:r>
              <a:rPr lang="en-US" sz="1100" noProof="1">
                <a:solidFill>
                  <a:srgbClr val="000000"/>
                </a:solidFill>
                <a:latin typeface="Courier" charset="0"/>
              </a:rPr>
              <a:t>	"returns" : 1,</a:t>
            </a:r>
          </a:p>
          <a:p>
            <a:r>
              <a:rPr lang="en-US" sz="1100" noProof="1">
                <a:solidFill>
                  <a:srgbClr val="000000"/>
                </a:solidFill>
                <a:latin typeface="Courier" charset="0"/>
              </a:rPr>
              <a:t>	"model" : "IN",</a:t>
            </a:r>
          </a:p>
          <a:p>
            <a:r>
              <a:rPr lang="en-US" sz="1100" noProof="1">
                <a:solidFill>
                  <a:srgbClr val="000000"/>
                </a:solidFill>
                <a:latin typeface="Courier" charset="0"/>
              </a:rPr>
              <a:t>	"parameters" : "IN",</a:t>
            </a:r>
          </a:p>
          <a:p>
            <a:r>
              <a:rPr lang="en-US" sz="1100" noProof="1">
                <a:solidFill>
                  <a:srgbClr val="000000"/>
                </a:solidFill>
                <a:latin typeface="Courier" charset="0"/>
              </a:rPr>
              <a:t>	"sample" : "IN"</a:t>
            </a:r>
          </a:p>
          <a:p>
            <a:r>
              <a:rPr lang="en-US" sz="1100" noProof="1">
                <a:solidFill>
                  <a:srgbClr val="000000"/>
                </a:solidFill>
                <a:latin typeface="Courier" charset="0"/>
              </a:rPr>
              <a:t>    }</a:t>
            </a:r>
          </a:p>
          <a:p>
            <a:r>
              <a:rPr lang="en-US" sz="1100" noProof="1">
                <a:solidFill>
                  <a:srgbClr val="000000"/>
                </a:solidFill>
                <a:latin typeface="Courier" charset="0"/>
              </a:rPr>
              <a:t>}</a:t>
            </a:r>
          </a:p>
        </p:txBody>
      </p:sp>
      <p:sp>
        <p:nvSpPr>
          <p:cNvPr id="15" name="TextBox 14">
            <a:extLst>
              <a:ext uri="{FF2B5EF4-FFF2-40B4-BE49-F238E27FC236}">
                <a16:creationId xmlns:a16="http://schemas.microsoft.com/office/drawing/2014/main" id="{49271B4C-02CF-25B4-48F0-59A342E2B172}"/>
              </a:ext>
            </a:extLst>
          </p:cNvPr>
          <p:cNvSpPr txBox="1"/>
          <p:nvPr/>
        </p:nvSpPr>
        <p:spPr>
          <a:xfrm>
            <a:off x="7923013" y="232349"/>
            <a:ext cx="1043876" cy="307777"/>
          </a:xfrm>
          <a:prstGeom prst="rect">
            <a:avLst/>
          </a:prstGeom>
          <a:noFill/>
        </p:spPr>
        <p:txBody>
          <a:bodyPr wrap="none" rtlCol="0">
            <a:spAutoFit/>
          </a:bodyPr>
          <a:lstStyle/>
          <a:p>
            <a:r>
              <a:rPr lang="en-US" sz="1400" b="1" noProof="1">
                <a:solidFill>
                  <a:srgbClr val="000000"/>
                </a:solidFill>
                <a:latin typeface="Courier" charset="0"/>
              </a:rPr>
              <a:t>fom.json</a:t>
            </a:r>
          </a:p>
        </p:txBody>
      </p:sp>
    </p:spTree>
    <p:extLst>
      <p:ext uri="{BB962C8B-B14F-4D97-AF65-F5344CB8AC3E}">
        <p14:creationId xmlns:p14="http://schemas.microsoft.com/office/powerpoint/2010/main" val="156283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499F-4AE6-928D-BB34-630638958E5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80B5985-B28F-4D09-9E82-A5BA6A17471C}"/>
              </a:ext>
            </a:extLst>
          </p:cNvPr>
          <p:cNvSpPr>
            <a:spLocks noGrp="1"/>
          </p:cNvSpPr>
          <p:nvPr>
            <p:ph idx="1"/>
          </p:nvPr>
        </p:nvSpPr>
        <p:spPr/>
        <p:txBody>
          <a:bodyPr/>
          <a:lstStyle/>
          <a:p>
            <a:r>
              <a:rPr lang="en-GB" dirty="0" err="1"/>
              <a:t>Posar</a:t>
            </a:r>
            <a:r>
              <a:rPr lang="en-GB" dirty="0"/>
              <a:t> </a:t>
            </a:r>
            <a:r>
              <a:rPr lang="en-GB" dirty="0" err="1"/>
              <a:t>quina</a:t>
            </a:r>
            <a:r>
              <a:rPr lang="en-GB" dirty="0"/>
              <a:t> forma </a:t>
            </a:r>
            <a:r>
              <a:rPr lang="en-GB" dirty="0" err="1"/>
              <a:t>tenen</a:t>
            </a:r>
            <a:r>
              <a:rPr lang="en-GB" dirty="0"/>
              <a:t> les </a:t>
            </a:r>
            <a:r>
              <a:rPr lang="en-GB" dirty="0" err="1"/>
              <a:t>dades</a:t>
            </a:r>
            <a:r>
              <a:rPr lang="en-GB" dirty="0"/>
              <a:t>? </a:t>
            </a:r>
          </a:p>
        </p:txBody>
      </p:sp>
    </p:spTree>
    <p:extLst>
      <p:ext uri="{BB962C8B-B14F-4D97-AF65-F5344CB8AC3E}">
        <p14:creationId xmlns:p14="http://schemas.microsoft.com/office/powerpoint/2010/main" val="2978733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E6A1FD-F15B-69B5-281B-AAAE009470D2}"/>
              </a:ext>
            </a:extLst>
          </p:cNvPr>
          <p:cNvSpPr>
            <a:spLocks noGrp="1"/>
          </p:cNvSpPr>
          <p:nvPr>
            <p:ph type="sldNum" sz="quarter" idx="11"/>
          </p:nvPr>
        </p:nvSpPr>
        <p:spPr/>
        <p:txBody>
          <a:bodyPr/>
          <a:lstStyle/>
          <a:p>
            <a:fld id="{22BEB8B8-AB66-0D4A-92EE-378C12FDC4EA}" type="slidenum">
              <a:rPr lang="ca-ES" smtClean="0"/>
              <a:t>3</a:t>
            </a:fld>
            <a:endParaRPr lang="ca-ES"/>
          </a:p>
        </p:txBody>
      </p:sp>
      <p:sp>
        <p:nvSpPr>
          <p:cNvPr id="3" name="Title 2">
            <a:extLst>
              <a:ext uri="{FF2B5EF4-FFF2-40B4-BE49-F238E27FC236}">
                <a16:creationId xmlns:a16="http://schemas.microsoft.com/office/drawing/2014/main" id="{5EF5DD0B-91FA-3787-C861-C4C90EB24E01}"/>
              </a:ext>
            </a:extLst>
          </p:cNvPr>
          <p:cNvSpPr>
            <a:spLocks noGrp="1"/>
          </p:cNvSpPr>
          <p:nvPr>
            <p:ph type="title"/>
          </p:nvPr>
        </p:nvSpPr>
        <p:spPr/>
        <p:txBody>
          <a:bodyPr/>
          <a:lstStyle/>
          <a:p>
            <a:r>
              <a:rPr lang="en-GB" dirty="0"/>
              <a:t>Overview of eflows4HPC</a:t>
            </a:r>
          </a:p>
        </p:txBody>
      </p:sp>
    </p:spTree>
    <p:extLst>
      <p:ext uri="{BB962C8B-B14F-4D97-AF65-F5344CB8AC3E}">
        <p14:creationId xmlns:p14="http://schemas.microsoft.com/office/powerpoint/2010/main" val="3167391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2628744" y="3298037"/>
            <a:ext cx="6515256"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@dt("blocks", load_blocks_rechunk, shape=expected_shape, block_size=simulation_block_size,</a:t>
            </a:r>
          </a:p>
          <a:p>
            <a:r>
              <a:rPr lang="en-US" sz="1100" b="1" noProof="1">
                <a:solidFill>
                  <a:srgbClr val="000000"/>
                </a:solidFill>
                <a:latin typeface="Courier" charset="0"/>
                <a:ea typeface="Courier" charset="0"/>
                <a:cs typeface="Courier" charset="0"/>
              </a:rPr>
              <a:t>    new_block_size=desired_block_size, is_workflow=True)</a:t>
            </a:r>
          </a:p>
          <a:p>
            <a:r>
              <a:rPr lang="en-US" sz="1100" b="1" noProof="1">
                <a:solidFill>
                  <a:srgbClr val="000000"/>
                </a:solidFill>
                <a:latin typeface="Courier" charset="0"/>
                <a:ea typeface="Courier" charset="0"/>
                <a:cs typeface="Courier" charset="0"/>
              </a:rPr>
              <a:t>@software(config_file = SW_CATALOG + "/py-dislib/dislib.json")</a:t>
            </a:r>
          </a:p>
          <a:p>
            <a:r>
              <a:rPr lang="en-US" sz="1100" noProof="1">
                <a:solidFill>
                  <a:srgbClr val="000000"/>
                </a:solidFill>
                <a:latin typeface="Courier" charset="0"/>
                <a:ea typeface="Courier" charset="0"/>
                <a:cs typeface="Courier" charset="0"/>
              </a:rPr>
              <a:t>def rSVD(blocks, desired_rank=30):</a:t>
            </a:r>
          </a:p>
          <a:p>
            <a:r>
              <a:rPr lang="en-US" sz="1100" noProof="1">
                <a:solidFill>
                  <a:srgbClr val="000000"/>
                </a:solidFill>
                <a:latin typeface="Courier" charset="0"/>
                <a:ea typeface="Courier" charset="0"/>
                <a:cs typeface="Courier" charset="0"/>
              </a:rPr>
              <a:t>    from dislib_randomized_svd import rsvd</a:t>
            </a:r>
          </a:p>
          <a:p>
            <a:r>
              <a:rPr lang="en-US" sz="1100" noProof="1">
                <a:solidFill>
                  <a:srgbClr val="000000"/>
                </a:solidFill>
                <a:latin typeface="Courier" charset="0"/>
                <a:ea typeface="Courier" charset="0"/>
                <a:cs typeface="Courier" charset="0"/>
              </a:rPr>
              <a:t>    u,s = rsvd(blocks, desired_rank, A_row_chunk_size, A_column_chunk_size)</a:t>
            </a:r>
          </a:p>
          <a:p>
            <a:r>
              <a:rPr lang="en-US" sz="1100" noProof="1">
                <a:solidFill>
                  <a:srgbClr val="000000"/>
                </a:solidFill>
                <a:latin typeface="Courier" charset="0"/>
                <a:ea typeface="Courier" charset="0"/>
                <a:cs typeface="Courier" charset="0"/>
              </a:rPr>
              <a:t>    return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11" name="Curved Down Arrow 10">
            <a:extLst>
              <a:ext uri="{FF2B5EF4-FFF2-40B4-BE49-F238E27FC236}">
                <a16:creationId xmlns:a16="http://schemas.microsoft.com/office/drawing/2014/main" id="{A565FB2E-AA33-3F4F-A5FF-4D5E4F8DB9A5}"/>
              </a:ext>
            </a:extLst>
          </p:cNvPr>
          <p:cNvSpPr/>
          <p:nvPr/>
        </p:nvSpPr>
        <p:spPr>
          <a:xfrm rot="15639943" flipH="1">
            <a:off x="690752" y="2680583"/>
            <a:ext cx="2777202" cy="421385"/>
          </a:xfrm>
          <a:prstGeom prst="curvedDownArrow">
            <a:avLst>
              <a:gd name="adj1" fmla="val 31821"/>
              <a:gd name="adj2" fmla="val 50000"/>
              <a:gd name="adj3" fmla="val 30488"/>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64613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4327287" y="927013"/>
            <a:ext cx="6515256" cy="263149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import dislib as ds</a:t>
            </a:r>
          </a:p>
          <a:p>
            <a:endParaRPr lang="en-US" sz="1100" noProof="1">
              <a:solidFill>
                <a:srgbClr val="000000"/>
              </a:solidFill>
              <a:latin typeface="Courier" charset="0"/>
              <a:ea typeface="Courier" charset="0"/>
              <a:cs typeface="Courier" charset="0"/>
            </a:endParaRPr>
          </a:p>
          <a:p>
            <a:r>
              <a:rPr lang="en-US" sz="1100" b="1" dirty="0">
                <a:solidFill>
                  <a:srgbClr val="000000"/>
                </a:solidFill>
                <a:latin typeface="Courier" charset="0"/>
                <a:cs typeface="Courier" charset="0"/>
                <a:sym typeface="Arial"/>
              </a:rPr>
              <a:t>@dt("blocks", </a:t>
            </a:r>
            <a:r>
              <a:rPr lang="en-US" sz="1100" b="1" dirty="0" err="1">
                <a:solidFill>
                  <a:srgbClr val="000000"/>
                </a:solidFill>
                <a:latin typeface="Courier" charset="0"/>
                <a:cs typeface="Courier" charset="0"/>
                <a:sym typeface="Arial"/>
              </a:rPr>
              <a:t>load_blocks_rechunk</a:t>
            </a:r>
            <a:r>
              <a:rPr lang="en-US" sz="1100" b="1" dirty="0">
                <a:solidFill>
                  <a:srgbClr val="000000"/>
                </a:solidFill>
                <a:latin typeface="Courier" charset="0"/>
                <a:cs typeface="Courier" charset="0"/>
                <a:sym typeface="Arial"/>
              </a:rPr>
              <a:t>, shape=</a:t>
            </a:r>
            <a:r>
              <a:rPr lang="en-US" sz="1100" b="1" dirty="0" err="1">
                <a:solidFill>
                  <a:srgbClr val="000000"/>
                </a:solidFill>
                <a:latin typeface="Courier" charset="0"/>
                <a:cs typeface="Courier" charset="0"/>
                <a:sym typeface="Arial"/>
              </a:rPr>
              <a:t>expected_shape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simulation_block_size,new_block_size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desired_block_size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is_workflow</a:t>
            </a:r>
            <a:r>
              <a:rPr lang="en-US" sz="1100" b="1" dirty="0">
                <a:solidFill>
                  <a:srgbClr val="000000"/>
                </a:solidFill>
                <a:latin typeface="Courier" charset="0"/>
                <a:cs typeface="Courier" charset="0"/>
                <a:sym typeface="Arial"/>
              </a:rPr>
              <a:t>=True)</a:t>
            </a:r>
          </a:p>
          <a:p>
            <a:r>
              <a:rPr lang="en-US" sz="1100" b="1" dirty="0">
                <a:solidFill>
                  <a:srgbClr val="000000"/>
                </a:solidFill>
                <a:latin typeface="Courier" charset="0"/>
                <a:cs typeface="Courier" charset="0"/>
                <a:sym typeface="Arial"/>
              </a:rPr>
              <a:t>@software(</a:t>
            </a:r>
            <a:r>
              <a:rPr lang="en-US" sz="1100" b="1" dirty="0" err="1">
                <a:solidFill>
                  <a:srgbClr val="000000"/>
                </a:solidFill>
                <a:latin typeface="Courier" charset="0"/>
                <a:cs typeface="Courier" charset="0"/>
                <a:sym typeface="Arial"/>
              </a:rPr>
              <a:t>config_file</a:t>
            </a:r>
            <a:r>
              <a:rPr lang="en-US" sz="1100" b="1" dirty="0">
                <a:solidFill>
                  <a:srgbClr val="000000"/>
                </a:solidFill>
                <a:latin typeface="Courier" charset="0"/>
                <a:cs typeface="Courier" charset="0"/>
                <a:sym typeface="Arial"/>
              </a:rPr>
              <a:t> = SW_CATALOG + "/</a:t>
            </a:r>
            <a:r>
              <a:rPr lang="en-US" sz="1100" b="1" dirty="0" err="1">
                <a:solidFill>
                  <a:srgbClr val="000000"/>
                </a:solidFill>
                <a:latin typeface="Courier" charset="0"/>
                <a:cs typeface="Courier" charset="0"/>
                <a:sym typeface="Arial"/>
              </a:rPr>
              <a:t>dislib</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dislib.json</a:t>
            </a:r>
            <a:r>
              <a:rPr lang="en-US" sz="1100" b="1" dirty="0">
                <a:solidFill>
                  <a:srgbClr val="000000"/>
                </a:solidFill>
                <a:latin typeface="Courier" charset="0"/>
                <a:cs typeface="Courier" charset="0"/>
                <a:sym typeface="Arial"/>
              </a:rPr>
              <a:t>")</a:t>
            </a:r>
          </a:p>
          <a:p>
            <a:r>
              <a:rPr lang="en-US" sz="1100" noProof="1">
                <a:solidFill>
                  <a:srgbClr val="000000"/>
                </a:solidFill>
                <a:latin typeface="Courier" charset="0"/>
                <a:ea typeface="Courier" charset="0"/>
                <a:cs typeface="Courier" charset="0"/>
              </a:rPr>
              <a:t>def </a:t>
            </a:r>
            <a:r>
              <a:rPr lang="en-US" sz="1100" b="1" noProof="1">
                <a:solidFill>
                  <a:srgbClr val="000000"/>
                </a:solidFill>
                <a:latin typeface="Courier" charset="0"/>
                <a:ea typeface="Courier" charset="0"/>
                <a:cs typeface="Courier" charset="0"/>
              </a:rPr>
              <a:t>rsvd</a:t>
            </a:r>
            <a:r>
              <a:rPr lang="en-US" sz="1100" noProof="1">
                <a:solidFill>
                  <a:srgbClr val="000000"/>
                </a:solidFill>
                <a:latin typeface="Courier" charset="0"/>
                <a:ea typeface="Courier" charset="0"/>
                <a:cs typeface="Courier" charset="0"/>
              </a:rPr>
              <a:t>(blocks, desired_rank):</a:t>
            </a:r>
          </a:p>
          <a:p>
            <a:r>
              <a:rPr lang="en-US" sz="1100" noProof="1">
                <a:solidFill>
                  <a:srgbClr val="000000"/>
                </a:solidFill>
                <a:latin typeface="Courier" charset="0"/>
                <a:ea typeface="Courier" charset="0"/>
                <a:cs typeface="Courier" charset="0"/>
              </a:rPr>
              <a:t>    k = desired_rank</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Y = A @ Omega</a:t>
            </a:r>
          </a:p>
          <a:p>
            <a:r>
              <a:rPr lang="en-US" sz="1100" noProof="1">
                <a:solidFill>
                  <a:srgbClr val="000000"/>
                </a:solidFill>
                <a:latin typeface="Courier" charset="0"/>
                <a:ea typeface="Courier" charset="0"/>
                <a:cs typeface="Courier" charset="0"/>
              </a:rPr>
              <a:t>    Q,R = my_qr(Y._blocks)</a:t>
            </a:r>
          </a:p>
          <a:p>
            <a:r>
              <a:rPr lang="en-US" sz="1100" noProof="1">
                <a:solidFill>
                  <a:srgbClr val="000000"/>
                </a:solidFill>
                <a:latin typeface="Courier" charset="0"/>
                <a:ea typeface="Courier" charset="0"/>
                <a:cs typeface="Courier" charset="0"/>
              </a:rPr>
              <a:t>    Q=load_blocks_rechunk([Q], ...)</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B = Q.T @ A</a:t>
            </a:r>
          </a:p>
          <a:p>
            <a:r>
              <a:rPr lang="en-US" sz="1100" noProof="1">
                <a:solidFill>
                  <a:srgbClr val="000000"/>
                </a:solidFill>
                <a:latin typeface="Courier" charset="0"/>
                <a:ea typeface="Courier" charset="0"/>
                <a:cs typeface="Courier" charset="0"/>
              </a:rPr>
              <a:t>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sp>
        <p:nvSpPr>
          <p:cNvPr id="4" name="Rectangle 3">
            <a:extLst>
              <a:ext uri="{FF2B5EF4-FFF2-40B4-BE49-F238E27FC236}">
                <a16:creationId xmlns:a16="http://schemas.microsoft.com/office/drawing/2014/main" id="{02F527EF-6E10-B54E-972E-99D3E37C6E62}"/>
              </a:ext>
            </a:extLst>
          </p:cNvPr>
          <p:cNvSpPr/>
          <p:nvPr/>
        </p:nvSpPr>
        <p:spPr>
          <a:xfrm>
            <a:off x="901552" y="3219949"/>
            <a:ext cx="6341348"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@software(config_file=kratos.json)</a:t>
            </a:r>
          </a:p>
          <a:p>
            <a:r>
              <a:rPr lang="en-US" sz="1100" noProof="1">
                <a:solidFill>
                  <a:srgbClr val="000000"/>
                </a:solidFill>
                <a:latin typeface="Courier" charset="0"/>
              </a:rPr>
              <a:t>def ExecuteInstance (model, parameters, Cases, instance):</a:t>
            </a:r>
          </a:p>
          <a:p>
            <a:r>
              <a:rPr lang="en-US" sz="1100" noProof="1">
                <a:solidFill>
                  <a:srgbClr val="000000"/>
                </a:solidFill>
                <a:latin typeface="Courier" charset="0"/>
              </a:rPr>
              <a:t>    ...</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a:t>
            </a:r>
          </a:p>
          <a:p>
            <a:r>
              <a:rPr lang="en-US" sz="1100" noProof="1">
                <a:solidFill>
                  <a:srgbClr val="000000"/>
                </a:solidFill>
                <a:latin typeface="Courier" charset="0"/>
              </a:rPr>
              <a:t>    simulation = GetTrainingData(current_model,current_parameters,sample)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9" name="Curved Right Arrow 8">
            <a:extLst>
              <a:ext uri="{FF2B5EF4-FFF2-40B4-BE49-F238E27FC236}">
                <a16:creationId xmlns:a16="http://schemas.microsoft.com/office/drawing/2014/main" id="{8FB813D3-563F-B048-BD54-7E7740366BAD}"/>
              </a:ext>
            </a:extLst>
          </p:cNvPr>
          <p:cNvSpPr/>
          <p:nvPr/>
        </p:nvSpPr>
        <p:spPr>
          <a:xfrm>
            <a:off x="181429" y="1923143"/>
            <a:ext cx="623750" cy="2264228"/>
          </a:xfrm>
          <a:prstGeom prst="curved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Curved Down Arrow 10">
            <a:extLst>
              <a:ext uri="{FF2B5EF4-FFF2-40B4-BE49-F238E27FC236}">
                <a16:creationId xmlns:a16="http://schemas.microsoft.com/office/drawing/2014/main" id="{A565FB2E-AA33-3F4F-A5FF-4D5E4F8DB9A5}"/>
              </a:ext>
            </a:extLst>
          </p:cNvPr>
          <p:cNvSpPr/>
          <p:nvPr/>
        </p:nvSpPr>
        <p:spPr>
          <a:xfrm rot="21372042">
            <a:off x="2708119" y="526446"/>
            <a:ext cx="3045590" cy="434026"/>
          </a:xfrm>
          <a:prstGeom prst="curved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ectangle 11">
            <a:extLst>
              <a:ext uri="{FF2B5EF4-FFF2-40B4-BE49-F238E27FC236}">
                <a16:creationId xmlns:a16="http://schemas.microsoft.com/office/drawing/2014/main" id="{4A116A9C-577F-6B4D-B42A-C650E84F4D44}"/>
              </a:ext>
            </a:extLst>
          </p:cNvPr>
          <p:cNvSpPr/>
          <p:nvPr/>
        </p:nvSpPr>
        <p:spPr>
          <a:xfrm>
            <a:off x="2697086" y="3751352"/>
            <a:ext cx="6752209" cy="1107996"/>
          </a:xfrm>
          <a:prstGeom prst="rect">
            <a:avLst/>
          </a:prstGeom>
          <a:solidFill>
            <a:schemeClr val="accent1">
              <a:lumMod val="40000"/>
              <a:lumOff val="60000"/>
            </a:schemeClr>
          </a:solidFill>
          <a:ln>
            <a:solidFill>
              <a:schemeClr val="accent1">
                <a:lumMod val="40000"/>
                <a:lumOff val="60000"/>
              </a:schemeClr>
            </a:solidFill>
          </a:ln>
          <a:effectLst/>
        </p:spPr>
        <p:txBody>
          <a:bodyPr wrap="square" rtlCol="0">
            <a:spAutoFit/>
          </a:bodyPr>
          <a:lstStyle/>
          <a:p>
            <a:r>
              <a:rPr lang="en-US" sz="1100" b="1" noProof="1">
                <a:solidFill>
                  <a:srgbClr val="000000"/>
                </a:solidFill>
                <a:latin typeface="Courier" charset="0"/>
              </a:rPr>
              <a:t>    ....</a:t>
            </a:r>
          </a:p>
          <a:p>
            <a:r>
              <a:rPr lang="en-US" sz="1100" b="1" noProof="1">
                <a:solidFill>
                  <a:srgbClr val="000000"/>
                </a:solidFill>
                <a:latin typeface="Courier" charset="0"/>
              </a:rPr>
              <a:t>    </a:t>
            </a:r>
            <a:r>
              <a:rPr lang="en-US" sz="1100" noProof="1">
                <a:solidFill>
                  <a:srgbClr val="000000"/>
                </a:solidFill>
                <a:latin typeface="Courier" charset="0"/>
              </a:rPr>
              <a:t>for instance in range (0,TotalNumberOFCases):</a:t>
            </a:r>
          </a:p>
          <a:p>
            <a:r>
              <a:rPr lang="en-US" sz="1100" noProof="1">
                <a:solidFill>
                  <a:srgbClr val="000000"/>
                </a:solidFill>
                <a:latin typeface="Courier" charset="0"/>
              </a:rPr>
              <a:t>        blocks.append(</a:t>
            </a:r>
            <a:r>
              <a:rPr lang="en-US" sz="1100" b="1" noProof="1">
                <a:solidFill>
                  <a:srgbClr val="000000"/>
                </a:solidFill>
                <a:latin typeface="Courier" charset="0"/>
              </a:rPr>
              <a:t>ExecuteInstance</a:t>
            </a:r>
            <a:r>
              <a:rPr lang="en-US" sz="1100" noProof="1">
                <a:solidFill>
                  <a:srgbClr val="000000"/>
                </a:solidFill>
                <a:latin typeface="Courier" charset="0"/>
              </a:rPr>
              <a:t>(model, parameters, pars, instance))</a:t>
            </a:r>
          </a:p>
          <a:p>
            <a:r>
              <a:rPr lang="en-US" sz="1100" noProof="1">
                <a:solidFill>
                  <a:srgbClr val="000000"/>
                </a:solidFill>
                <a:latin typeface="Courier" charset="0"/>
              </a:rPr>
              <a:t>    ...</a:t>
            </a:r>
          </a:p>
          <a:p>
            <a:r>
              <a:rPr lang="en-US" sz="1100" noProof="1">
                <a:solidFill>
                  <a:srgbClr val="000000"/>
                </a:solidFill>
                <a:latin typeface="Courier" charset="0"/>
              </a:rPr>
              <a:t>    U, s = </a:t>
            </a:r>
            <a:r>
              <a:rPr lang="en-US" sz="1100" b="1" noProof="1">
                <a:solidFill>
                  <a:srgbClr val="000000"/>
                </a:solidFill>
                <a:latin typeface="Courier" charset="0"/>
              </a:rPr>
              <a:t>rSVD</a:t>
            </a:r>
            <a:r>
              <a:rPr lang="en-US" sz="1100" noProof="1">
                <a:solidFill>
                  <a:srgbClr val="000000"/>
                </a:solidFill>
                <a:latin typeface="Courier" charset="0"/>
              </a:rPr>
              <a:t>(A, desired_rank)</a:t>
            </a:r>
          </a:p>
          <a:p>
            <a:r>
              <a:rPr lang="en-US" sz="1100" noProof="1">
                <a:solidFill>
                  <a:srgbClr val="000000"/>
                </a:solidFill>
                <a:latin typeface="Courier" charset="0"/>
              </a:rPr>
              <a:t>    ...</a:t>
            </a:r>
          </a:p>
        </p:txBody>
      </p:sp>
    </p:spTree>
    <p:extLst>
      <p:ext uri="{BB962C8B-B14F-4D97-AF65-F5344CB8AC3E}">
        <p14:creationId xmlns:p14="http://schemas.microsoft.com/office/powerpoint/2010/main" val="390893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4327287" y="927013"/>
            <a:ext cx="6515256" cy="263149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import dislib as ds</a:t>
            </a:r>
          </a:p>
          <a:p>
            <a:endParaRPr lang="en-US" sz="1100" noProof="1">
              <a:solidFill>
                <a:srgbClr val="000000"/>
              </a:solidFill>
              <a:latin typeface="Courier" charset="0"/>
              <a:ea typeface="Courier" charset="0"/>
              <a:cs typeface="Courier" charset="0"/>
            </a:endParaRPr>
          </a:p>
          <a:p>
            <a:r>
              <a:rPr lang="en-US" sz="1100" b="1" dirty="0">
                <a:solidFill>
                  <a:srgbClr val="000000"/>
                </a:solidFill>
                <a:latin typeface="Courier" charset="0"/>
                <a:cs typeface="Courier" charset="0"/>
                <a:sym typeface="Arial"/>
              </a:rPr>
              <a:t>@dt("blocks", </a:t>
            </a:r>
            <a:r>
              <a:rPr lang="en-US" sz="1100" b="1" dirty="0" err="1">
                <a:solidFill>
                  <a:srgbClr val="000000"/>
                </a:solidFill>
                <a:latin typeface="Courier" charset="0"/>
                <a:cs typeface="Courier" charset="0"/>
                <a:sym typeface="Arial"/>
              </a:rPr>
              <a:t>load_blocks_rechunk</a:t>
            </a:r>
            <a:r>
              <a:rPr lang="en-US" sz="1100" b="1" dirty="0">
                <a:solidFill>
                  <a:srgbClr val="000000"/>
                </a:solidFill>
                <a:latin typeface="Courier" charset="0"/>
                <a:cs typeface="Courier" charset="0"/>
                <a:sym typeface="Arial"/>
              </a:rPr>
              <a:t>, shape=</a:t>
            </a:r>
            <a:r>
              <a:rPr lang="en-US" sz="1100" b="1" dirty="0" err="1">
                <a:solidFill>
                  <a:srgbClr val="000000"/>
                </a:solidFill>
                <a:latin typeface="Courier" charset="0"/>
                <a:cs typeface="Courier" charset="0"/>
                <a:sym typeface="Arial"/>
              </a:rPr>
              <a:t>expected_shape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simulation_block_size,new_block_size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desired_block_size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is_workflow</a:t>
            </a:r>
            <a:r>
              <a:rPr lang="en-US" sz="1100" b="1" dirty="0">
                <a:solidFill>
                  <a:srgbClr val="000000"/>
                </a:solidFill>
                <a:latin typeface="Courier" charset="0"/>
                <a:cs typeface="Courier" charset="0"/>
                <a:sym typeface="Arial"/>
              </a:rPr>
              <a:t>=True)</a:t>
            </a:r>
          </a:p>
          <a:p>
            <a:r>
              <a:rPr lang="en-US" sz="1100" b="1" dirty="0">
                <a:solidFill>
                  <a:srgbClr val="000000"/>
                </a:solidFill>
                <a:latin typeface="Courier" charset="0"/>
                <a:cs typeface="Courier" charset="0"/>
                <a:sym typeface="Arial"/>
              </a:rPr>
              <a:t>@software(</a:t>
            </a:r>
            <a:r>
              <a:rPr lang="en-US" sz="1100" b="1" dirty="0" err="1">
                <a:solidFill>
                  <a:srgbClr val="000000"/>
                </a:solidFill>
                <a:latin typeface="Courier" charset="0"/>
                <a:cs typeface="Courier" charset="0"/>
                <a:sym typeface="Arial"/>
              </a:rPr>
              <a:t>config_file</a:t>
            </a:r>
            <a:r>
              <a:rPr lang="en-US" sz="1100" b="1" dirty="0">
                <a:solidFill>
                  <a:srgbClr val="000000"/>
                </a:solidFill>
                <a:latin typeface="Courier" charset="0"/>
                <a:cs typeface="Courier" charset="0"/>
                <a:sym typeface="Arial"/>
              </a:rPr>
              <a:t> = SW_CATALOG + "/</a:t>
            </a:r>
            <a:r>
              <a:rPr lang="en-US" sz="1100" b="1" dirty="0" err="1">
                <a:solidFill>
                  <a:srgbClr val="000000"/>
                </a:solidFill>
                <a:latin typeface="Courier" charset="0"/>
                <a:cs typeface="Courier" charset="0"/>
                <a:sym typeface="Arial"/>
              </a:rPr>
              <a:t>dislib</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dislib.json</a:t>
            </a:r>
            <a:r>
              <a:rPr lang="en-US" sz="1100" b="1" dirty="0">
                <a:solidFill>
                  <a:srgbClr val="000000"/>
                </a:solidFill>
                <a:latin typeface="Courier" charset="0"/>
                <a:cs typeface="Courier" charset="0"/>
                <a:sym typeface="Arial"/>
              </a:rPr>
              <a:t>")</a:t>
            </a:r>
          </a:p>
          <a:p>
            <a:r>
              <a:rPr lang="en-US" sz="1100" noProof="1">
                <a:solidFill>
                  <a:srgbClr val="000000"/>
                </a:solidFill>
                <a:latin typeface="Courier" charset="0"/>
                <a:ea typeface="Courier" charset="0"/>
                <a:cs typeface="Courier" charset="0"/>
              </a:rPr>
              <a:t>def </a:t>
            </a:r>
            <a:r>
              <a:rPr lang="en-US" sz="1100" b="1" noProof="1">
                <a:solidFill>
                  <a:srgbClr val="000000"/>
                </a:solidFill>
                <a:latin typeface="Courier" charset="0"/>
                <a:ea typeface="Courier" charset="0"/>
                <a:cs typeface="Courier" charset="0"/>
              </a:rPr>
              <a:t>rsvd</a:t>
            </a:r>
            <a:r>
              <a:rPr lang="en-US" sz="1100" noProof="1">
                <a:solidFill>
                  <a:srgbClr val="000000"/>
                </a:solidFill>
                <a:latin typeface="Courier" charset="0"/>
                <a:ea typeface="Courier" charset="0"/>
                <a:cs typeface="Courier" charset="0"/>
              </a:rPr>
              <a:t>(blocks, desired_rank):</a:t>
            </a:r>
          </a:p>
          <a:p>
            <a:r>
              <a:rPr lang="en-US" sz="1100" noProof="1">
                <a:solidFill>
                  <a:srgbClr val="000000"/>
                </a:solidFill>
                <a:latin typeface="Courier" charset="0"/>
                <a:ea typeface="Courier" charset="0"/>
                <a:cs typeface="Courier" charset="0"/>
              </a:rPr>
              <a:t>    k = desired_rank</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Y = A @ Omega</a:t>
            </a:r>
          </a:p>
          <a:p>
            <a:r>
              <a:rPr lang="en-US" sz="1100" noProof="1">
                <a:solidFill>
                  <a:srgbClr val="000000"/>
                </a:solidFill>
                <a:latin typeface="Courier" charset="0"/>
                <a:ea typeface="Courier" charset="0"/>
                <a:cs typeface="Courier" charset="0"/>
              </a:rPr>
              <a:t>    Q,R = my_qr(Y._blocks)</a:t>
            </a:r>
          </a:p>
          <a:p>
            <a:r>
              <a:rPr lang="en-US" sz="1100" noProof="1">
                <a:solidFill>
                  <a:srgbClr val="000000"/>
                </a:solidFill>
                <a:latin typeface="Courier" charset="0"/>
                <a:ea typeface="Courier" charset="0"/>
                <a:cs typeface="Courier" charset="0"/>
              </a:rPr>
              <a:t>    Q=load_blocks_rechunk([Q], ...)</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B = Q.T @ A</a:t>
            </a:r>
          </a:p>
          <a:p>
            <a:r>
              <a:rPr lang="en-US" sz="1100" noProof="1">
                <a:solidFill>
                  <a:srgbClr val="000000"/>
                </a:solidFill>
                <a:latin typeface="Courier" charset="0"/>
                <a:ea typeface="Courier" charset="0"/>
                <a:cs typeface="Courier" charset="0"/>
              </a:rPr>
              <a:t>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sp>
        <p:nvSpPr>
          <p:cNvPr id="4" name="Rectangle 3">
            <a:extLst>
              <a:ext uri="{FF2B5EF4-FFF2-40B4-BE49-F238E27FC236}">
                <a16:creationId xmlns:a16="http://schemas.microsoft.com/office/drawing/2014/main" id="{02F527EF-6E10-B54E-972E-99D3E37C6E62}"/>
              </a:ext>
            </a:extLst>
          </p:cNvPr>
          <p:cNvSpPr/>
          <p:nvPr/>
        </p:nvSpPr>
        <p:spPr>
          <a:xfrm>
            <a:off x="901552" y="3219949"/>
            <a:ext cx="6341348"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@software(config_file=kratos.json)</a:t>
            </a:r>
          </a:p>
          <a:p>
            <a:r>
              <a:rPr lang="en-US" sz="1100" noProof="1">
                <a:solidFill>
                  <a:srgbClr val="000000"/>
                </a:solidFill>
                <a:latin typeface="Courier" charset="0"/>
              </a:rPr>
              <a:t>def ExecuteInstance (model, parameters, Cases, instance):</a:t>
            </a:r>
          </a:p>
          <a:p>
            <a:r>
              <a:rPr lang="en-US" sz="1100" noProof="1">
                <a:solidFill>
                  <a:srgbClr val="000000"/>
                </a:solidFill>
                <a:latin typeface="Courier" charset="0"/>
              </a:rPr>
              <a:t>    ...</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a:t>
            </a:r>
          </a:p>
          <a:p>
            <a:r>
              <a:rPr lang="en-US" sz="1100" noProof="1">
                <a:solidFill>
                  <a:srgbClr val="000000"/>
                </a:solidFill>
                <a:latin typeface="Courier" charset="0"/>
              </a:rPr>
              <a:t>    simulation = GetTrainingData(current_model,current_parameters,sample)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9" name="Curved Right Arrow 8">
            <a:extLst>
              <a:ext uri="{FF2B5EF4-FFF2-40B4-BE49-F238E27FC236}">
                <a16:creationId xmlns:a16="http://schemas.microsoft.com/office/drawing/2014/main" id="{8FB813D3-563F-B048-BD54-7E7740366BAD}"/>
              </a:ext>
            </a:extLst>
          </p:cNvPr>
          <p:cNvSpPr/>
          <p:nvPr/>
        </p:nvSpPr>
        <p:spPr>
          <a:xfrm>
            <a:off x="181429" y="1923143"/>
            <a:ext cx="623750" cy="2264228"/>
          </a:xfrm>
          <a:prstGeom prst="curved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Curved Down Arrow 10">
            <a:extLst>
              <a:ext uri="{FF2B5EF4-FFF2-40B4-BE49-F238E27FC236}">
                <a16:creationId xmlns:a16="http://schemas.microsoft.com/office/drawing/2014/main" id="{A565FB2E-AA33-3F4F-A5FF-4D5E4F8DB9A5}"/>
              </a:ext>
            </a:extLst>
          </p:cNvPr>
          <p:cNvSpPr/>
          <p:nvPr/>
        </p:nvSpPr>
        <p:spPr>
          <a:xfrm rot="21372042">
            <a:off x="2708119" y="526446"/>
            <a:ext cx="3045590" cy="434026"/>
          </a:xfrm>
          <a:prstGeom prst="curved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ectangle 11">
            <a:extLst>
              <a:ext uri="{FF2B5EF4-FFF2-40B4-BE49-F238E27FC236}">
                <a16:creationId xmlns:a16="http://schemas.microsoft.com/office/drawing/2014/main" id="{4A116A9C-577F-6B4D-B42A-C650E84F4D44}"/>
              </a:ext>
            </a:extLst>
          </p:cNvPr>
          <p:cNvSpPr/>
          <p:nvPr/>
        </p:nvSpPr>
        <p:spPr>
          <a:xfrm>
            <a:off x="2697086" y="3751352"/>
            <a:ext cx="6752209" cy="1107996"/>
          </a:xfrm>
          <a:prstGeom prst="rect">
            <a:avLst/>
          </a:prstGeom>
          <a:solidFill>
            <a:schemeClr val="accent1">
              <a:lumMod val="40000"/>
              <a:lumOff val="60000"/>
            </a:schemeClr>
          </a:solidFill>
          <a:ln>
            <a:solidFill>
              <a:schemeClr val="accent1">
                <a:lumMod val="40000"/>
                <a:lumOff val="60000"/>
              </a:schemeClr>
            </a:solidFill>
          </a:ln>
          <a:effectLst/>
        </p:spPr>
        <p:txBody>
          <a:bodyPr wrap="square" rtlCol="0">
            <a:spAutoFit/>
          </a:bodyPr>
          <a:lstStyle/>
          <a:p>
            <a:r>
              <a:rPr lang="en-US" sz="1100" b="1" noProof="1">
                <a:solidFill>
                  <a:srgbClr val="000000"/>
                </a:solidFill>
                <a:latin typeface="Courier" charset="0"/>
              </a:rPr>
              <a:t>    ....</a:t>
            </a:r>
          </a:p>
          <a:p>
            <a:r>
              <a:rPr lang="en-US" sz="1100" b="1" noProof="1">
                <a:solidFill>
                  <a:srgbClr val="000000"/>
                </a:solidFill>
                <a:latin typeface="Courier" charset="0"/>
              </a:rPr>
              <a:t>    </a:t>
            </a:r>
            <a:r>
              <a:rPr lang="en-US" sz="1100" noProof="1">
                <a:solidFill>
                  <a:srgbClr val="000000"/>
                </a:solidFill>
                <a:latin typeface="Courier" charset="0"/>
              </a:rPr>
              <a:t>for instance in range (0,TotalNumberOFCases):</a:t>
            </a:r>
          </a:p>
          <a:p>
            <a:r>
              <a:rPr lang="en-US" sz="1100" noProof="1">
                <a:solidFill>
                  <a:srgbClr val="000000"/>
                </a:solidFill>
                <a:latin typeface="Courier" charset="0"/>
              </a:rPr>
              <a:t>        blocks.append(</a:t>
            </a:r>
            <a:r>
              <a:rPr lang="en-US" sz="1100" b="1" noProof="1">
                <a:solidFill>
                  <a:srgbClr val="000000"/>
                </a:solidFill>
                <a:latin typeface="Courier" charset="0"/>
              </a:rPr>
              <a:t>ExecuteInstance</a:t>
            </a:r>
            <a:r>
              <a:rPr lang="en-US" sz="1100" noProof="1">
                <a:solidFill>
                  <a:srgbClr val="000000"/>
                </a:solidFill>
                <a:latin typeface="Courier" charset="0"/>
              </a:rPr>
              <a:t>(model, parameters, pars, instance))</a:t>
            </a:r>
          </a:p>
          <a:p>
            <a:r>
              <a:rPr lang="en-US" sz="1100" noProof="1">
                <a:solidFill>
                  <a:srgbClr val="000000"/>
                </a:solidFill>
                <a:latin typeface="Courier" charset="0"/>
              </a:rPr>
              <a:t>    ...</a:t>
            </a:r>
          </a:p>
          <a:p>
            <a:r>
              <a:rPr lang="en-US" sz="1100" noProof="1">
                <a:solidFill>
                  <a:srgbClr val="000000"/>
                </a:solidFill>
                <a:latin typeface="Courier" charset="0"/>
              </a:rPr>
              <a:t>    U, s = </a:t>
            </a:r>
            <a:r>
              <a:rPr lang="en-US" sz="1100" b="1" noProof="1">
                <a:solidFill>
                  <a:srgbClr val="000000"/>
                </a:solidFill>
                <a:latin typeface="Courier" charset="0"/>
              </a:rPr>
              <a:t>rSVD</a:t>
            </a:r>
            <a:r>
              <a:rPr lang="en-US" sz="1100" noProof="1">
                <a:solidFill>
                  <a:srgbClr val="000000"/>
                </a:solidFill>
                <a:latin typeface="Courier" charset="0"/>
              </a:rPr>
              <a:t>(A, desired_rank)</a:t>
            </a:r>
          </a:p>
          <a:p>
            <a:r>
              <a:rPr lang="en-US" sz="1100" noProof="1">
                <a:solidFill>
                  <a:srgbClr val="000000"/>
                </a:solidFill>
                <a:latin typeface="Courier" charset="0"/>
              </a:rPr>
              <a:t>    ...</a:t>
            </a:r>
          </a:p>
        </p:txBody>
      </p:sp>
    </p:spTree>
    <p:extLst>
      <p:ext uri="{BB962C8B-B14F-4D97-AF65-F5344CB8AC3E}">
        <p14:creationId xmlns:p14="http://schemas.microsoft.com/office/powerpoint/2010/main" val="186006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BEE4E-D53E-52CB-7BCB-05EC0EAF73E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B976791-87F3-51AB-626A-308DDDCFE4C9}"/>
              </a:ext>
            </a:extLst>
          </p:cNvPr>
          <p:cNvSpPr>
            <a:spLocks noGrp="1"/>
          </p:cNvSpPr>
          <p:nvPr>
            <p:ph idx="1"/>
          </p:nvPr>
        </p:nvSpPr>
        <p:spPr/>
        <p:txBody>
          <a:bodyPr/>
          <a:lstStyle/>
          <a:p>
            <a:r>
              <a:rPr lang="en-GB" dirty="0"/>
              <a:t>Given more details about the Pillar I workflow </a:t>
            </a:r>
          </a:p>
          <a:p>
            <a:pPr lvl="1"/>
            <a:r>
              <a:rPr lang="en-GB" dirty="0"/>
              <a:t>Results of the simulations </a:t>
            </a:r>
          </a:p>
          <a:p>
            <a:pPr lvl="1"/>
            <a:r>
              <a:rPr lang="en-GB" dirty="0"/>
              <a:t>Data transformation </a:t>
            </a:r>
          </a:p>
          <a:p>
            <a:pPr lvl="1"/>
            <a:r>
              <a:rPr lang="en-GB" dirty="0"/>
              <a:t>@software annotation </a:t>
            </a:r>
          </a:p>
        </p:txBody>
      </p:sp>
    </p:spTree>
    <p:extLst>
      <p:ext uri="{BB962C8B-B14F-4D97-AF65-F5344CB8AC3E}">
        <p14:creationId xmlns:p14="http://schemas.microsoft.com/office/powerpoint/2010/main" val="2384171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7010E2-8C08-AB47-8732-DCCE7E9CB993}"/>
              </a:ext>
            </a:extLst>
          </p:cNvPr>
          <p:cNvSpPr>
            <a:spLocks noGrp="1"/>
          </p:cNvSpPr>
          <p:nvPr>
            <p:ph type="ctrTitle"/>
          </p:nvPr>
        </p:nvSpPr>
        <p:spPr/>
        <p:txBody>
          <a:bodyPr/>
          <a:lstStyle/>
          <a:p>
            <a:endParaRPr lang="es-ES" dirty="0"/>
          </a:p>
        </p:txBody>
      </p:sp>
    </p:spTree>
    <p:extLst>
      <p:ext uri="{BB962C8B-B14F-4D97-AF65-F5344CB8AC3E}">
        <p14:creationId xmlns:p14="http://schemas.microsoft.com/office/powerpoint/2010/main" val="516270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775AAC-B1F9-9017-35E8-80B1C1EDE7E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2906E12-AFB9-5F82-5B4C-8CCFED537D8F}"/>
              </a:ext>
            </a:extLst>
          </p:cNvPr>
          <p:cNvPicPr>
            <a:picLocks noGrp="1" noChangeAspect="1"/>
          </p:cNvPicPr>
          <p:nvPr>
            <p:ph idx="1"/>
          </p:nvPr>
        </p:nvPicPr>
        <p:blipFill>
          <a:blip r:embed="rId2"/>
          <a:stretch>
            <a:fillRect/>
          </a:stretch>
        </p:blipFill>
        <p:spPr>
          <a:xfrm>
            <a:off x="1917032" y="1031875"/>
            <a:ext cx="5343273" cy="3422650"/>
          </a:xfrm>
        </p:spPr>
      </p:pic>
    </p:spTree>
    <p:extLst>
      <p:ext uri="{BB962C8B-B14F-4D97-AF65-F5344CB8AC3E}">
        <p14:creationId xmlns:p14="http://schemas.microsoft.com/office/powerpoint/2010/main" val="1643874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24C80-B9AD-2B3E-83B6-78C2BA47A46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9E0BA70-21C6-50FB-2E54-60331FCE29BD}"/>
              </a:ext>
            </a:extLst>
          </p:cNvPr>
          <p:cNvSpPr>
            <a:spLocks noGrp="1"/>
          </p:cNvSpPr>
          <p:nvPr>
            <p:ph idx="1"/>
          </p:nvPr>
        </p:nvSpPr>
        <p:spPr/>
        <p:txBody>
          <a:bodyPr/>
          <a:lstStyle/>
          <a:p>
            <a:r>
              <a:rPr lang="en-GB" dirty="0" err="1"/>
              <a:t>Exemple</a:t>
            </a:r>
            <a:r>
              <a:rPr lang="en-GB" dirty="0"/>
              <a:t> de dt </a:t>
            </a:r>
          </a:p>
          <a:p>
            <a:pPr lvl="1"/>
            <a:r>
              <a:rPr lang="en-GB" dirty="0"/>
              <a:t>Neural network </a:t>
            </a:r>
          </a:p>
          <a:p>
            <a:pPr lvl="1"/>
            <a:r>
              <a:rPr lang="en-GB" dirty="0"/>
              <a:t>Un </a:t>
            </a:r>
            <a:r>
              <a:rPr lang="en-GB" dirty="0" err="1"/>
              <a:t>transposada</a:t>
            </a:r>
            <a:r>
              <a:rPr lang="en-GB" dirty="0"/>
              <a:t> -&gt; </a:t>
            </a:r>
            <a:r>
              <a:rPr lang="en-GB" dirty="0" err="1"/>
              <a:t>els</a:t>
            </a:r>
            <a:r>
              <a:rPr lang="en-GB" dirty="0"/>
              <a:t> de SISSA </a:t>
            </a:r>
          </a:p>
          <a:p>
            <a:pPr marL="457200" lvl="1" indent="0">
              <a:buNone/>
            </a:pPr>
            <a:endParaRPr lang="en-GB" dirty="0"/>
          </a:p>
          <a:p>
            <a:r>
              <a:rPr lang="en-GB"/>
              <a:t>Marisol (?) </a:t>
            </a:r>
            <a:endParaRPr lang="en-GB" dirty="0"/>
          </a:p>
          <a:p>
            <a:pPr lvl="1"/>
            <a:r>
              <a:rPr lang="en-GB" dirty="0" err="1"/>
              <a:t>fitxer</a:t>
            </a:r>
            <a:r>
              <a:rPr lang="en-GB" dirty="0"/>
              <a:t> -&gt; </a:t>
            </a:r>
            <a:r>
              <a:rPr lang="en-GB" dirty="0" err="1"/>
              <a:t>agafar</a:t>
            </a:r>
            <a:r>
              <a:rPr lang="en-GB" dirty="0"/>
              <a:t> </a:t>
            </a:r>
            <a:r>
              <a:rPr lang="en-GB" dirty="0" err="1"/>
              <a:t>columnes</a:t>
            </a:r>
            <a:r>
              <a:rPr lang="en-GB" dirty="0"/>
              <a:t> </a:t>
            </a:r>
          </a:p>
          <a:p>
            <a:pPr lvl="1"/>
            <a:r>
              <a:rPr lang="en-GB" dirty="0" err="1"/>
              <a:t>Filtre</a:t>
            </a:r>
            <a:r>
              <a:rPr lang="en-GB" dirty="0"/>
              <a:t> de </a:t>
            </a:r>
            <a:r>
              <a:rPr lang="en-GB" dirty="0" err="1"/>
              <a:t>cada</a:t>
            </a:r>
            <a:r>
              <a:rPr lang="en-GB" dirty="0"/>
              <a:t> </a:t>
            </a:r>
            <a:r>
              <a:rPr lang="en-GB" dirty="0" err="1"/>
              <a:t>fitxer</a:t>
            </a:r>
            <a:r>
              <a:rPr lang="en-GB" dirty="0"/>
              <a:t> </a:t>
            </a:r>
            <a:r>
              <a:rPr lang="en-GB" dirty="0" err="1"/>
              <a:t>els</a:t>
            </a:r>
            <a:r>
              <a:rPr lang="en-GB" dirty="0"/>
              <a:t> que es </a:t>
            </a:r>
            <a:r>
              <a:rPr lang="en-GB" dirty="0" err="1"/>
              <a:t>passen</a:t>
            </a:r>
            <a:r>
              <a:rPr lang="en-GB" dirty="0"/>
              <a:t> d’un cert </a:t>
            </a:r>
            <a:r>
              <a:rPr lang="en-GB" dirty="0" err="1"/>
              <a:t>parametre</a:t>
            </a:r>
            <a:r>
              <a:rPr lang="en-GB" dirty="0"/>
              <a:t> </a:t>
            </a:r>
          </a:p>
          <a:p>
            <a:pPr lvl="1"/>
            <a:endParaRPr lang="en-GB" dirty="0"/>
          </a:p>
          <a:p>
            <a:pPr marL="457200" lvl="1" indent="0">
              <a:buNone/>
            </a:pPr>
            <a:endParaRPr lang="en-GB" dirty="0"/>
          </a:p>
        </p:txBody>
      </p:sp>
    </p:spTree>
    <p:extLst>
      <p:ext uri="{BB962C8B-B14F-4D97-AF65-F5344CB8AC3E}">
        <p14:creationId xmlns:p14="http://schemas.microsoft.com/office/powerpoint/2010/main" val="97566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E094D-209E-6DE0-FD4C-4E946BF9D918}"/>
              </a:ext>
            </a:extLst>
          </p:cNvPr>
          <p:cNvSpPr>
            <a:spLocks noGrp="1"/>
          </p:cNvSpPr>
          <p:nvPr>
            <p:ph type="title"/>
          </p:nvPr>
        </p:nvSpPr>
        <p:spPr/>
        <p:txBody>
          <a:bodyPr/>
          <a:lstStyle/>
          <a:p>
            <a:pPr>
              <a:spcBef>
                <a:spcPct val="0"/>
              </a:spcBef>
            </a:pPr>
            <a:r>
              <a:rPr lang="en-US" b="0" dirty="0">
                <a:latin typeface="+mn-lt"/>
                <a:ea typeface="+mj-ea"/>
                <a:cs typeface="Verdana"/>
              </a:rPr>
              <a:t>eFlows4HPC in a nutshell</a:t>
            </a:r>
          </a:p>
        </p:txBody>
      </p:sp>
      <p:sp>
        <p:nvSpPr>
          <p:cNvPr id="4" name="Content Placeholder 3">
            <a:extLst>
              <a:ext uri="{FF2B5EF4-FFF2-40B4-BE49-F238E27FC236}">
                <a16:creationId xmlns:a16="http://schemas.microsoft.com/office/drawing/2014/main" id="{E761D8F9-BAEC-68E0-83D9-77D2ACCE3F4C}"/>
              </a:ext>
            </a:extLst>
          </p:cNvPr>
          <p:cNvSpPr txBox="1">
            <a:spLocks/>
          </p:cNvSpPr>
          <p:nvPr/>
        </p:nvSpPr>
        <p:spPr>
          <a:xfrm>
            <a:off x="153209" y="623573"/>
            <a:ext cx="8514734" cy="423974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55600" algn="l" rtl="0">
              <a:lnSpc>
                <a:spcPct val="90000"/>
              </a:lnSpc>
              <a:spcBef>
                <a:spcPts val="750"/>
              </a:spcBef>
              <a:spcAft>
                <a:spcPts val="0"/>
              </a:spcAft>
              <a:buClr>
                <a:schemeClr val="accent1"/>
              </a:buClr>
              <a:buSzPts val="2000"/>
              <a:buFont typeface="Arial"/>
              <a:buChar char="•"/>
              <a:defRPr sz="2000" b="1" i="0" u="none" strike="noStrike" cap="none">
                <a:solidFill>
                  <a:srgbClr val="595959"/>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Arial"/>
              <a:buChar char="•"/>
              <a:defRPr sz="2000" b="0" i="0" u="none" strike="noStrike" cap="none">
                <a:solidFill>
                  <a:srgbClr val="595959"/>
                </a:solidFill>
                <a:latin typeface="Open Sans"/>
                <a:ea typeface="Open Sans"/>
                <a:cs typeface="Open Sans"/>
                <a:sym typeface="Open Sans"/>
              </a:defRPr>
            </a:lvl2pPr>
            <a:lvl3pPr marL="1371600" marR="0" lvl="2" indent="-342900" algn="l" rtl="0">
              <a:lnSpc>
                <a:spcPct val="90000"/>
              </a:lnSpc>
              <a:spcBef>
                <a:spcPts val="375"/>
              </a:spcBef>
              <a:spcAft>
                <a:spcPts val="0"/>
              </a:spcAft>
              <a:buClr>
                <a:schemeClr val="accent1"/>
              </a:buClr>
              <a:buSzPts val="1800"/>
              <a:buFont typeface="Arial"/>
              <a:buChar char="•"/>
              <a:defRPr sz="1800" b="0" i="0" u="none" strike="noStrike" cap="none">
                <a:solidFill>
                  <a:srgbClr val="595959"/>
                </a:solidFill>
                <a:latin typeface="Open Sans"/>
                <a:ea typeface="Open Sans"/>
                <a:cs typeface="Open Sans"/>
                <a:sym typeface="Open Sans"/>
              </a:defRPr>
            </a:lvl3pPr>
            <a:lvl4pPr marL="1828800" marR="0" lvl="3" indent="-323850" algn="l" rtl="0">
              <a:lnSpc>
                <a:spcPct val="90000"/>
              </a:lnSpc>
              <a:spcBef>
                <a:spcPts val="375"/>
              </a:spcBef>
              <a:spcAft>
                <a:spcPts val="0"/>
              </a:spcAft>
              <a:buClr>
                <a:srgbClr val="37A5AE"/>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90000"/>
              </a:lnSpc>
              <a:spcBef>
                <a:spcPts val="375"/>
              </a:spcBef>
              <a:spcAft>
                <a:spcPts val="0"/>
              </a:spcAft>
              <a:buClr>
                <a:srgbClr val="3F6BA3"/>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pPr marL="230188" indent="-225425"/>
            <a:r>
              <a:rPr lang="en-US" sz="1600" dirty="0"/>
              <a:t>Software tools stack that makes easier the development and management of complex workflows: </a:t>
            </a:r>
          </a:p>
          <a:p>
            <a:pPr marL="687388" lvl="1" indent="-225425"/>
            <a:r>
              <a:rPr lang="en-US" sz="1600" dirty="0"/>
              <a:t>Combine different frameworks</a:t>
            </a:r>
          </a:p>
          <a:p>
            <a:pPr marL="1144588" lvl="2" indent="-225425"/>
            <a:r>
              <a:rPr lang="en-US" sz="1400" dirty="0"/>
              <a:t>HPC, AI, data analytics</a:t>
            </a:r>
          </a:p>
          <a:p>
            <a:pPr marL="687388" lvl="1" indent="-225425"/>
            <a:r>
              <a:rPr lang="en-US" sz="1600" dirty="0"/>
              <a:t>Reactive and dynamic workflows</a:t>
            </a:r>
          </a:p>
          <a:p>
            <a:pPr marL="1144588" lvl="2" indent="-225425"/>
            <a:r>
              <a:rPr lang="en-US" sz="1400" dirty="0"/>
              <a:t>Autonomous workflow steering </a:t>
            </a:r>
          </a:p>
          <a:p>
            <a:pPr marL="687388" lvl="1" indent="-225425"/>
            <a:r>
              <a:rPr lang="en-US" sz="1600" dirty="0"/>
              <a:t>Full lifecycle management </a:t>
            </a:r>
          </a:p>
          <a:p>
            <a:pPr marL="1144588" lvl="2" indent="-225425"/>
            <a:r>
              <a:rPr lang="en-US" sz="1400" dirty="0"/>
              <a:t>Not just execution</a:t>
            </a:r>
          </a:p>
          <a:p>
            <a:pPr marL="1144588" lvl="2" indent="-225425"/>
            <a:r>
              <a:rPr lang="en-US" sz="1400" dirty="0"/>
              <a:t>Data logistics and Deployment</a:t>
            </a:r>
          </a:p>
          <a:p>
            <a:pPr marL="230188" indent="-225425"/>
            <a:r>
              <a:rPr lang="en-US" sz="1600" dirty="0"/>
              <a:t>HPC Workflows as a Service: </a:t>
            </a:r>
          </a:p>
          <a:p>
            <a:pPr marL="687388" lvl="1" indent="-225425"/>
            <a:r>
              <a:rPr lang="en-US" sz="1600" dirty="0"/>
              <a:t>Mechanisms to make easier the </a:t>
            </a:r>
            <a:br>
              <a:rPr lang="en-US" sz="1600" dirty="0"/>
            </a:br>
            <a:r>
              <a:rPr lang="en-US" sz="1600" dirty="0"/>
              <a:t>use and reuse of HPC by wider </a:t>
            </a:r>
            <a:br>
              <a:rPr lang="en-US" sz="1600" dirty="0"/>
            </a:br>
            <a:r>
              <a:rPr lang="en-US" sz="1600" dirty="0"/>
              <a:t>communities</a:t>
            </a:r>
          </a:p>
          <a:p>
            <a:pPr marL="230188" indent="-225425"/>
            <a:r>
              <a:rPr lang="en-GB" sz="1600" dirty="0"/>
              <a:t>Architectural Optimizations:</a:t>
            </a:r>
          </a:p>
          <a:p>
            <a:pPr marL="687388" lvl="1" indent="-225425"/>
            <a:r>
              <a:rPr lang="en-GB" sz="1600" dirty="0"/>
              <a:t>Selected HPC – AI Kernels Optimized for GPUs, FPGA, EPI</a:t>
            </a:r>
          </a:p>
          <a:p>
            <a:pPr marL="230188" indent="-225425"/>
            <a:r>
              <a:rPr lang="en-GB" sz="1600" dirty="0"/>
              <a:t>Validation Pillar’s</a:t>
            </a:r>
          </a:p>
          <a:p>
            <a:pPr marL="687388" lvl="1" indent="-225425"/>
            <a:r>
              <a:rPr lang="en-GB" sz="1600" dirty="0"/>
              <a:t>End-user workflows linked to </a:t>
            </a:r>
            <a:r>
              <a:rPr lang="en-GB" sz="1600" dirty="0" err="1"/>
              <a:t>CoEs</a:t>
            </a:r>
            <a:r>
              <a:rPr lang="en-GB" sz="1600" dirty="0"/>
              <a:t> </a:t>
            </a:r>
          </a:p>
        </p:txBody>
      </p:sp>
      <p:pic>
        <p:nvPicPr>
          <p:cNvPr id="5" name="Picture 4">
            <a:extLst>
              <a:ext uri="{FF2B5EF4-FFF2-40B4-BE49-F238E27FC236}">
                <a16:creationId xmlns:a16="http://schemas.microsoft.com/office/drawing/2014/main" id="{0C9F8E0C-4C1B-CCDC-5B1F-A9D029FE7180}"/>
              </a:ext>
            </a:extLst>
          </p:cNvPr>
          <p:cNvPicPr>
            <a:picLocks noChangeAspect="1"/>
          </p:cNvPicPr>
          <p:nvPr/>
        </p:nvPicPr>
        <p:blipFill>
          <a:blip r:embed="rId2"/>
          <a:stretch>
            <a:fillRect/>
          </a:stretch>
        </p:blipFill>
        <p:spPr>
          <a:xfrm>
            <a:off x="4474896" y="1238514"/>
            <a:ext cx="4558076" cy="2385594"/>
          </a:xfrm>
          <a:prstGeom prst="rect">
            <a:avLst/>
          </a:prstGeom>
        </p:spPr>
      </p:pic>
    </p:spTree>
    <p:extLst>
      <p:ext uri="{BB962C8B-B14F-4D97-AF65-F5344CB8AC3E}">
        <p14:creationId xmlns:p14="http://schemas.microsoft.com/office/powerpoint/2010/main" val="319263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3F7291-E353-4548-93D3-C4A557A29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75" y="1789817"/>
            <a:ext cx="4289425"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382267" y="207988"/>
            <a:ext cx="6568350" cy="434026"/>
          </a:xfrm>
        </p:spPr>
        <p:txBody>
          <a:bodyPr/>
          <a:lstStyle/>
          <a:p>
            <a:r>
              <a:rPr lang="en-US" dirty="0">
                <a:latin typeface="+mn-lt"/>
              </a:rPr>
              <a:t>Pillar I: Manufacturing</a:t>
            </a:r>
          </a:p>
        </p:txBody>
      </p:sp>
      <p:sp>
        <p:nvSpPr>
          <p:cNvPr id="3" name="Content Placeholder 2"/>
          <p:cNvSpPr>
            <a:spLocks noGrp="1"/>
          </p:cNvSpPr>
          <p:nvPr>
            <p:ph idx="1"/>
          </p:nvPr>
        </p:nvSpPr>
        <p:spPr>
          <a:xfrm>
            <a:off x="5104367" y="766880"/>
            <a:ext cx="3692501" cy="2417378"/>
          </a:xfrm>
        </p:spPr>
        <p:txBody>
          <a:bodyPr/>
          <a:lstStyle/>
          <a:p>
            <a:pPr marL="0" indent="0">
              <a:buNone/>
            </a:pPr>
            <a:r>
              <a:rPr lang="en-US" sz="1800" dirty="0">
                <a:latin typeface="+mn-lt"/>
              </a:rPr>
              <a:t>Pillar I </a:t>
            </a:r>
            <a:r>
              <a:rPr lang="en-US" sz="1800" b="0" dirty="0">
                <a:latin typeface="+mn-lt"/>
              </a:rPr>
              <a:t>focuses on the construction of DigitalTwins for the prototyping of complex manufactured objects:</a:t>
            </a:r>
          </a:p>
          <a:p>
            <a:r>
              <a:rPr lang="en-US" sz="1800" b="0" dirty="0">
                <a:latin typeface="+mn-lt"/>
              </a:rPr>
              <a:t>Integrating state-of-the-art adaptive solvers with machine learning and data-mining</a:t>
            </a:r>
          </a:p>
          <a:p>
            <a:r>
              <a:rPr lang="en-US" sz="1800" b="0" dirty="0">
                <a:latin typeface="+mn-lt"/>
              </a:rPr>
              <a:t>Contributing to the Industry 4.0 vision</a:t>
            </a:r>
          </a:p>
          <a:p>
            <a:endParaRPr lang="en-US" sz="1800" b="0" dirty="0">
              <a:latin typeface="+mn-lt"/>
            </a:endParaRPr>
          </a:p>
        </p:txBody>
      </p:sp>
      <p:sp>
        <p:nvSpPr>
          <p:cNvPr id="4" name="TextBox 3">
            <a:extLst>
              <a:ext uri="{FF2B5EF4-FFF2-40B4-BE49-F238E27FC236}">
                <a16:creationId xmlns:a16="http://schemas.microsoft.com/office/drawing/2014/main" id="{7A9E1A40-3237-5342-A26D-84AA90528BC3}"/>
              </a:ext>
            </a:extLst>
          </p:cNvPr>
          <p:cNvSpPr txBox="1"/>
          <p:nvPr/>
        </p:nvSpPr>
        <p:spPr>
          <a:xfrm>
            <a:off x="690621" y="3198637"/>
            <a:ext cx="1095172" cy="246221"/>
          </a:xfrm>
          <a:prstGeom prst="rect">
            <a:avLst/>
          </a:prstGeom>
          <a:noFill/>
        </p:spPr>
        <p:txBody>
          <a:bodyPr wrap="none" rtlCol="0">
            <a:spAutoFit/>
          </a:bodyPr>
          <a:lstStyle/>
          <a:p>
            <a:r>
              <a:rPr lang="en-GB" sz="1000" dirty="0"/>
              <a:t>Full order models</a:t>
            </a:r>
          </a:p>
        </p:txBody>
      </p:sp>
      <p:pic>
        <p:nvPicPr>
          <p:cNvPr id="2052" name="Picture 4" descr="KRATOS">
            <a:extLst>
              <a:ext uri="{FF2B5EF4-FFF2-40B4-BE49-F238E27FC236}">
                <a16:creationId xmlns:a16="http://schemas.microsoft.com/office/drawing/2014/main" id="{357D25BF-CF10-DA4B-AB99-3B2495A2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31" y="1155351"/>
            <a:ext cx="1323473" cy="373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mgTools">
            <a:extLst>
              <a:ext uri="{FF2B5EF4-FFF2-40B4-BE49-F238E27FC236}">
                <a16:creationId xmlns:a16="http://schemas.microsoft.com/office/drawing/2014/main" id="{EFCD801C-46D8-4F48-9FC0-FB4807DC0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6470" y="1002964"/>
            <a:ext cx="656208" cy="6562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6D4EB5-7B57-6A45-9AEB-20AB7E26D287}"/>
              </a:ext>
            </a:extLst>
          </p:cNvPr>
          <p:cNvSpPr txBox="1"/>
          <p:nvPr/>
        </p:nvSpPr>
        <p:spPr>
          <a:xfrm>
            <a:off x="1374292" y="1546574"/>
            <a:ext cx="791692" cy="300082"/>
          </a:xfrm>
          <a:prstGeom prst="rect">
            <a:avLst/>
          </a:prstGeom>
          <a:noFill/>
        </p:spPr>
        <p:txBody>
          <a:bodyPr wrap="none" rtlCol="0">
            <a:spAutoFit/>
          </a:bodyPr>
          <a:lstStyle/>
          <a:p>
            <a:r>
              <a:rPr lang="en-GB" dirty="0" err="1"/>
              <a:t>ParMMg</a:t>
            </a:r>
            <a:endParaRPr lang="en-GB" dirty="0"/>
          </a:p>
        </p:txBody>
      </p:sp>
      <p:sp>
        <p:nvSpPr>
          <p:cNvPr id="9" name="TextBox 8">
            <a:extLst>
              <a:ext uri="{FF2B5EF4-FFF2-40B4-BE49-F238E27FC236}">
                <a16:creationId xmlns:a16="http://schemas.microsoft.com/office/drawing/2014/main" id="{22B29A8D-44AE-DE4B-B1D0-FFBF5CA031C3}"/>
              </a:ext>
            </a:extLst>
          </p:cNvPr>
          <p:cNvSpPr txBox="1"/>
          <p:nvPr/>
        </p:nvSpPr>
        <p:spPr>
          <a:xfrm>
            <a:off x="1306955" y="3516766"/>
            <a:ext cx="747320" cy="261610"/>
          </a:xfrm>
          <a:prstGeom prst="rect">
            <a:avLst/>
          </a:prstGeom>
          <a:noFill/>
        </p:spPr>
        <p:txBody>
          <a:bodyPr wrap="none" rtlCol="0">
            <a:spAutoFit/>
          </a:bodyPr>
          <a:lstStyle/>
          <a:p>
            <a:r>
              <a:rPr lang="en-GB" sz="1100" dirty="0"/>
              <a:t>validation</a:t>
            </a:r>
          </a:p>
        </p:txBody>
      </p:sp>
      <p:pic>
        <p:nvPicPr>
          <p:cNvPr id="1026" name="Picture 2">
            <a:extLst>
              <a:ext uri="{FF2B5EF4-FFF2-40B4-BE49-F238E27FC236}">
                <a16:creationId xmlns:a16="http://schemas.microsoft.com/office/drawing/2014/main" id="{25D61F48-074D-BE43-A068-827054E2FB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5030" y="1517423"/>
            <a:ext cx="895677" cy="2041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9C483373-4C54-A34A-85C9-D87AE1F5D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989" y="897172"/>
            <a:ext cx="1249303" cy="2661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62B6614-3CD7-2448-A36D-2F505BCFAB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8092" b="17286"/>
          <a:stretch/>
        </p:blipFill>
        <p:spPr bwMode="auto">
          <a:xfrm>
            <a:off x="1813193" y="658074"/>
            <a:ext cx="1117070" cy="40182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48FBD5E-08ED-F741-8C20-F63730569F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1370" y="4185521"/>
            <a:ext cx="747320" cy="8123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A673F40-D6A7-9E4B-B90A-0260B83EC5D0}"/>
              </a:ext>
            </a:extLst>
          </p:cNvPr>
          <p:cNvPicPr>
            <a:picLocks noChangeAspect="1"/>
          </p:cNvPicPr>
          <p:nvPr/>
        </p:nvPicPr>
        <p:blipFill>
          <a:blip r:embed="rId10"/>
          <a:stretch>
            <a:fillRect/>
          </a:stretch>
        </p:blipFill>
        <p:spPr>
          <a:xfrm>
            <a:off x="5628117" y="3075692"/>
            <a:ext cx="2528943" cy="1773030"/>
          </a:xfrm>
          <a:prstGeom prst="rect">
            <a:avLst/>
          </a:prstGeom>
        </p:spPr>
      </p:pic>
    </p:spTree>
    <p:extLst>
      <p:ext uri="{BB962C8B-B14F-4D97-AF65-F5344CB8AC3E}">
        <p14:creationId xmlns:p14="http://schemas.microsoft.com/office/powerpoint/2010/main" val="2365037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350596" y="188775"/>
            <a:ext cx="6568350" cy="434026"/>
          </a:xfrm>
        </p:spPr>
        <p:txBody>
          <a:bodyPr/>
          <a:lstStyle/>
          <a:p>
            <a:r>
              <a:rPr lang="en-US" dirty="0">
                <a:latin typeface="+mn-lt"/>
              </a:rPr>
              <a:t>Pillar II: Climate</a:t>
            </a:r>
          </a:p>
        </p:txBody>
      </p:sp>
      <p:sp>
        <p:nvSpPr>
          <p:cNvPr id="3" name="Content Placeholder 2"/>
          <p:cNvSpPr>
            <a:spLocks noGrp="1"/>
          </p:cNvSpPr>
          <p:nvPr>
            <p:ph idx="1"/>
          </p:nvPr>
        </p:nvSpPr>
        <p:spPr>
          <a:xfrm>
            <a:off x="4572001" y="3499088"/>
            <a:ext cx="4572000" cy="1473574"/>
          </a:xfrm>
          <a:solidFill>
            <a:schemeClr val="bg1"/>
          </a:solidFill>
        </p:spPr>
        <p:txBody>
          <a:bodyPr>
            <a:normAutofit lnSpcReduction="10000"/>
          </a:bodyPr>
          <a:lstStyle/>
          <a:p>
            <a:r>
              <a:rPr lang="en-US" sz="1800" dirty="0"/>
              <a:t>Perform climate predictions</a:t>
            </a:r>
            <a:r>
              <a:rPr lang="en-GB" sz="1800" dirty="0"/>
              <a:t>: temperature, precipitation or wind speed </a:t>
            </a:r>
          </a:p>
          <a:p>
            <a:r>
              <a:rPr lang="en-GB" sz="1800" dirty="0"/>
              <a:t>AI-assisted pruning </a:t>
            </a:r>
            <a:r>
              <a:rPr lang="en-US" sz="1800" dirty="0"/>
              <a:t> of the ESM workflow </a:t>
            </a:r>
          </a:p>
          <a:p>
            <a:r>
              <a:rPr lang="en-US" sz="1800" dirty="0"/>
              <a:t>Study of Tropical Cyclones (TC) </a:t>
            </a:r>
            <a:r>
              <a:rPr lang="en-GB" sz="1800" dirty="0"/>
              <a:t>in the North Pacific, </a:t>
            </a:r>
            <a:r>
              <a:rPr lang="en-US" sz="1800" dirty="0"/>
              <a:t>with </a:t>
            </a:r>
            <a:r>
              <a:rPr lang="en-US" sz="1800" b="0" dirty="0">
                <a:latin typeface="+mn-lt"/>
              </a:rPr>
              <a:t>in-situ analytics</a:t>
            </a:r>
          </a:p>
        </p:txBody>
      </p:sp>
      <p:pic>
        <p:nvPicPr>
          <p:cNvPr id="6" name="Picture 5">
            <a:extLst>
              <a:ext uri="{FF2B5EF4-FFF2-40B4-BE49-F238E27FC236}">
                <a16:creationId xmlns:a16="http://schemas.microsoft.com/office/drawing/2014/main" id="{90AEF778-497C-7248-B92F-D80800E559D6}"/>
              </a:ext>
            </a:extLst>
          </p:cNvPr>
          <p:cNvPicPr>
            <a:picLocks noChangeAspect="1"/>
          </p:cNvPicPr>
          <p:nvPr/>
        </p:nvPicPr>
        <p:blipFill>
          <a:blip r:embed="rId3"/>
          <a:stretch>
            <a:fillRect/>
          </a:stretch>
        </p:blipFill>
        <p:spPr>
          <a:xfrm>
            <a:off x="229749" y="649671"/>
            <a:ext cx="5557287" cy="2849417"/>
          </a:xfrm>
          <a:prstGeom prst="rect">
            <a:avLst/>
          </a:prstGeom>
        </p:spPr>
      </p:pic>
      <p:pic>
        <p:nvPicPr>
          <p:cNvPr id="2050" name="Picture 2">
            <a:extLst>
              <a:ext uri="{FF2B5EF4-FFF2-40B4-BE49-F238E27FC236}">
                <a16:creationId xmlns:a16="http://schemas.microsoft.com/office/drawing/2014/main" id="{B3ACC7F2-26C9-244C-A69B-8CDC9BD822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5" t="26140" r="88161" b="56678"/>
          <a:stretch/>
        </p:blipFill>
        <p:spPr bwMode="auto">
          <a:xfrm>
            <a:off x="229749" y="3233976"/>
            <a:ext cx="1036950" cy="925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BE009F-A7D4-2547-B839-1BC90CC3F76B}"/>
              </a:ext>
            </a:extLst>
          </p:cNvPr>
          <p:cNvPicPr>
            <a:picLocks noChangeAspect="1"/>
          </p:cNvPicPr>
          <p:nvPr/>
        </p:nvPicPr>
        <p:blipFill>
          <a:blip r:embed="rId5"/>
          <a:stretch>
            <a:fillRect/>
          </a:stretch>
        </p:blipFill>
        <p:spPr>
          <a:xfrm>
            <a:off x="6259860" y="757158"/>
            <a:ext cx="2743828" cy="1612504"/>
          </a:xfrm>
          <a:prstGeom prst="rect">
            <a:avLst/>
          </a:prstGeom>
        </p:spPr>
      </p:pic>
      <p:pic>
        <p:nvPicPr>
          <p:cNvPr id="8" name="Picture 2">
            <a:extLst>
              <a:ext uri="{FF2B5EF4-FFF2-40B4-BE49-F238E27FC236}">
                <a16:creationId xmlns:a16="http://schemas.microsoft.com/office/drawing/2014/main" id="{F1A72F00-D2FE-444E-9148-29D7811C07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7533" y="3698748"/>
            <a:ext cx="1871972" cy="46107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A6ACAA1-8E28-ED42-B1FC-70CD04CF7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1043" y="170838"/>
            <a:ext cx="1430479" cy="4519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5B900FF-458B-8B43-9062-8645F53506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61" y="4225674"/>
            <a:ext cx="2486543" cy="44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72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9CC2C163-30D8-6843-9D59-7030D4C4E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171" y="4316168"/>
            <a:ext cx="1464361" cy="41212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a:xfrm>
            <a:off x="762488" y="208665"/>
            <a:ext cx="6568350" cy="434026"/>
          </a:xfrm>
        </p:spPr>
        <p:txBody>
          <a:bodyPr/>
          <a:lstStyle/>
          <a:p>
            <a:r>
              <a:rPr lang="en-US" dirty="0">
                <a:latin typeface="+mn-lt"/>
              </a:rPr>
              <a:t>Pillar III: Urgent computing for natural hazards</a:t>
            </a:r>
          </a:p>
        </p:txBody>
      </p:sp>
      <p:pic>
        <p:nvPicPr>
          <p:cNvPr id="6" name="Picture 5">
            <a:extLst>
              <a:ext uri="{FF2B5EF4-FFF2-40B4-BE49-F238E27FC236}">
                <a16:creationId xmlns:a16="http://schemas.microsoft.com/office/drawing/2014/main" id="{08F3142A-E4DB-2F42-BC46-86A27C8DC191}"/>
              </a:ext>
            </a:extLst>
          </p:cNvPr>
          <p:cNvPicPr>
            <a:picLocks noChangeAspect="1"/>
          </p:cNvPicPr>
          <p:nvPr/>
        </p:nvPicPr>
        <p:blipFill rotWithShape="1">
          <a:blip r:embed="rId4">
            <a:clrChange>
              <a:clrFrom>
                <a:srgbClr val="CCFFFF"/>
              </a:clrFrom>
              <a:clrTo>
                <a:srgbClr val="CCFFFF">
                  <a:alpha val="0"/>
                </a:srgbClr>
              </a:clrTo>
            </a:clrChange>
          </a:blip>
          <a:srcRect/>
          <a:stretch/>
        </p:blipFill>
        <p:spPr>
          <a:xfrm>
            <a:off x="381546" y="767133"/>
            <a:ext cx="4987601" cy="3073660"/>
          </a:xfrm>
          <a:prstGeom prst="rect">
            <a:avLst/>
          </a:prstGeom>
        </p:spPr>
      </p:pic>
      <p:sp>
        <p:nvSpPr>
          <p:cNvPr id="3" name="Content Placeholder 2"/>
          <p:cNvSpPr>
            <a:spLocks noGrp="1"/>
          </p:cNvSpPr>
          <p:nvPr>
            <p:ph idx="1"/>
          </p:nvPr>
        </p:nvSpPr>
        <p:spPr>
          <a:xfrm>
            <a:off x="5488788" y="767133"/>
            <a:ext cx="3550016" cy="2704350"/>
          </a:xfrm>
          <a:solidFill>
            <a:schemeClr val="bg1"/>
          </a:solidFill>
        </p:spPr>
        <p:txBody>
          <a:bodyPr/>
          <a:lstStyle/>
          <a:p>
            <a:pPr marL="0" indent="0">
              <a:buNone/>
            </a:pPr>
            <a:r>
              <a:rPr lang="en-US" sz="1600" dirty="0">
                <a:latin typeface="+mn-lt"/>
              </a:rPr>
              <a:t>Pillar III </a:t>
            </a:r>
            <a:r>
              <a:rPr lang="en-US" sz="1600" b="0" dirty="0">
                <a:latin typeface="+mn-lt"/>
              </a:rPr>
              <a:t>explores the modelling of natural catastrophes:</a:t>
            </a:r>
          </a:p>
          <a:p>
            <a:r>
              <a:rPr lang="en-US" sz="1600" dirty="0"/>
              <a:t>E</a:t>
            </a:r>
            <a:r>
              <a:rPr lang="en-US" sz="1600" b="0" dirty="0">
                <a:latin typeface="+mn-lt"/>
              </a:rPr>
              <a:t>arthquakes and their associated tsunamis shortly after such an event is recorded</a:t>
            </a:r>
          </a:p>
          <a:p>
            <a:r>
              <a:rPr lang="en-US" sz="1600" dirty="0"/>
              <a:t>Use of AI to estimate intensity maps</a:t>
            </a:r>
          </a:p>
          <a:p>
            <a:r>
              <a:rPr lang="en-GB" sz="1600" dirty="0"/>
              <a:t>Use of DA and AI tools to enhance event diagnostics </a:t>
            </a:r>
          </a:p>
          <a:p>
            <a:r>
              <a:rPr lang="en-GB" sz="1600" dirty="0"/>
              <a:t>Areas: Mediterranean basin, Mexico, Iceland and Chile </a:t>
            </a:r>
            <a:endParaRPr lang="en-US" sz="1600" dirty="0"/>
          </a:p>
        </p:txBody>
      </p:sp>
      <p:sp>
        <p:nvSpPr>
          <p:cNvPr id="4" name="TextBox 3">
            <a:extLst>
              <a:ext uri="{FF2B5EF4-FFF2-40B4-BE49-F238E27FC236}">
                <a16:creationId xmlns:a16="http://schemas.microsoft.com/office/drawing/2014/main" id="{095AF9FF-6C77-FA4E-BD96-A28B60269DA9}"/>
              </a:ext>
            </a:extLst>
          </p:cNvPr>
          <p:cNvSpPr txBox="1"/>
          <p:nvPr/>
        </p:nvSpPr>
        <p:spPr>
          <a:xfrm>
            <a:off x="3478711" y="3769170"/>
            <a:ext cx="2470356" cy="300082"/>
          </a:xfrm>
          <a:prstGeom prst="rect">
            <a:avLst/>
          </a:prstGeom>
          <a:noFill/>
        </p:spPr>
        <p:txBody>
          <a:bodyPr wrap="none" rtlCol="0">
            <a:spAutoFit/>
          </a:bodyPr>
          <a:lstStyle/>
          <a:p>
            <a:r>
              <a:rPr lang="en-GB" i="1" dirty="0"/>
              <a:t>Tsunami-</a:t>
            </a:r>
            <a:r>
              <a:rPr lang="en-GB" i="1" dirty="0" err="1"/>
              <a:t>HySEA</a:t>
            </a:r>
            <a:r>
              <a:rPr lang="en-GB" i="1" dirty="0"/>
              <a:t> GPU-based code</a:t>
            </a:r>
          </a:p>
        </p:txBody>
      </p:sp>
      <p:pic>
        <p:nvPicPr>
          <p:cNvPr id="8" name="Picture 7">
            <a:extLst>
              <a:ext uri="{FF2B5EF4-FFF2-40B4-BE49-F238E27FC236}">
                <a16:creationId xmlns:a16="http://schemas.microsoft.com/office/drawing/2014/main" id="{7005D4EE-4A12-AA4B-A828-CAF1A2BA2A1B}"/>
              </a:ext>
            </a:extLst>
          </p:cNvPr>
          <p:cNvPicPr>
            <a:picLocks noChangeAspect="1"/>
          </p:cNvPicPr>
          <p:nvPr/>
        </p:nvPicPr>
        <p:blipFill>
          <a:blip r:embed="rId5"/>
          <a:stretch>
            <a:fillRect/>
          </a:stretch>
        </p:blipFill>
        <p:spPr>
          <a:xfrm>
            <a:off x="6528987" y="3471483"/>
            <a:ext cx="2390176" cy="1344474"/>
          </a:xfrm>
          <a:prstGeom prst="rect">
            <a:avLst/>
          </a:prstGeom>
        </p:spPr>
      </p:pic>
      <p:pic>
        <p:nvPicPr>
          <p:cNvPr id="9" name="Picture 2">
            <a:extLst>
              <a:ext uri="{FF2B5EF4-FFF2-40B4-BE49-F238E27FC236}">
                <a16:creationId xmlns:a16="http://schemas.microsoft.com/office/drawing/2014/main" id="{7CF0B13E-6406-F247-8712-DA6B30087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40" y="3852563"/>
            <a:ext cx="1644143" cy="404961"/>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6F5B5843-27EE-5F4E-B011-B542E713625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72951"/>
          <a:stretch/>
        </p:blipFill>
        <p:spPr>
          <a:xfrm>
            <a:off x="2230609" y="4575317"/>
            <a:ext cx="1289474" cy="481280"/>
          </a:xfrm>
          <a:prstGeom prst="rect">
            <a:avLst/>
          </a:prstGeom>
        </p:spPr>
      </p:pic>
      <p:pic>
        <p:nvPicPr>
          <p:cNvPr id="8198" name="Picture 6">
            <a:extLst>
              <a:ext uri="{FF2B5EF4-FFF2-40B4-BE49-F238E27FC236}">
                <a16:creationId xmlns:a16="http://schemas.microsoft.com/office/drawing/2014/main" id="{5D7F8867-6332-E44E-AD23-2E2E4E9EF6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1117" y="3840793"/>
            <a:ext cx="848458" cy="68143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D476E3DE-6883-4942-B26F-AD4245E367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0195" y="4496391"/>
            <a:ext cx="1020734" cy="53467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4F13B911-BCB8-E44C-A5F8-A9E408585B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1087" y="4055044"/>
            <a:ext cx="1289475" cy="494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657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D845ED-B01C-9BDF-9574-BDDC4954A86F}"/>
              </a:ext>
            </a:extLst>
          </p:cNvPr>
          <p:cNvPicPr>
            <a:picLocks noChangeAspect="1"/>
          </p:cNvPicPr>
          <p:nvPr/>
        </p:nvPicPr>
        <p:blipFill>
          <a:blip r:embed="rId2"/>
          <a:stretch>
            <a:fillRect/>
          </a:stretch>
        </p:blipFill>
        <p:spPr>
          <a:xfrm>
            <a:off x="685800" y="463447"/>
            <a:ext cx="7772400" cy="4216606"/>
          </a:xfrm>
          <a:prstGeom prst="rect">
            <a:avLst/>
          </a:prstGeom>
        </p:spPr>
      </p:pic>
    </p:spTree>
    <p:extLst>
      <p:ext uri="{BB962C8B-B14F-4D97-AF65-F5344CB8AC3E}">
        <p14:creationId xmlns:p14="http://schemas.microsoft.com/office/powerpoint/2010/main" val="265072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34" name="Rounded Rectangle 33"/>
          <p:cNvSpPr/>
          <p:nvPr/>
        </p:nvSpPr>
        <p:spPr>
          <a:xfrm>
            <a:off x="757366" y="732024"/>
            <a:ext cx="7836030" cy="1050631"/>
          </a:xfrm>
          <a:prstGeom prst="roundRect">
            <a:avLst>
              <a:gd name="adj" fmla="val 4257"/>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algn="ctr" defTabSz="685783"/>
            <a:r>
              <a:rPr lang="en-US" sz="1100" b="1" dirty="0">
                <a:solidFill>
                  <a:prstClr val="black"/>
                </a:solidFill>
                <a:latin typeface="Calibri" panose="020F0502020204030204"/>
              </a:rPr>
              <a:t>Gateway Services</a:t>
            </a:r>
          </a:p>
        </p:txBody>
      </p:sp>
      <p:sp>
        <p:nvSpPr>
          <p:cNvPr id="246" name="Google Shape;246;g130af904478_0_38"/>
          <p:cNvSpPr/>
          <p:nvPr/>
        </p:nvSpPr>
        <p:spPr>
          <a:xfrm>
            <a:off x="757366" y="2244821"/>
            <a:ext cx="2746800" cy="1088100"/>
          </a:xfrm>
          <a:prstGeom prst="roundRect">
            <a:avLst>
              <a:gd name="adj" fmla="val 3335"/>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algn="ctr" defTabSz="685783">
              <a:buSzPts val="1100"/>
            </a:pPr>
            <a:r>
              <a:rPr lang="en-US" sz="1100">
                <a:solidFill>
                  <a:prstClr val="black"/>
                </a:solidFill>
                <a:latin typeface="Calibri"/>
                <a:ea typeface="Calibri"/>
                <a:cs typeface="Calibri"/>
                <a:sym typeface="Calibri"/>
              </a:rPr>
              <a:t>Dynamic Workflow Description</a:t>
            </a:r>
            <a:endParaRPr/>
          </a:p>
        </p:txBody>
      </p:sp>
      <p:sp>
        <p:nvSpPr>
          <p:cNvPr id="247" name="Google Shape;247;g130af904478_0_38"/>
          <p:cNvSpPr/>
          <p:nvPr/>
        </p:nvSpPr>
        <p:spPr>
          <a:xfrm>
            <a:off x="840491" y="2323646"/>
            <a:ext cx="2580600" cy="743100"/>
          </a:xfrm>
          <a:prstGeom prst="rect">
            <a:avLst/>
          </a:prstGeom>
          <a:solidFill>
            <a:schemeClr val="accent2"/>
          </a:solidFill>
          <a:ln w="19050"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algn="ctr" defTabSz="685783">
              <a:buSzPts val="1000"/>
            </a:pPr>
            <a:r>
              <a:rPr lang="en-US" sz="1000" b="1">
                <a:solidFill>
                  <a:prstClr val="white"/>
                </a:solidFill>
                <a:latin typeface="Calibri"/>
                <a:ea typeface="Calibri"/>
                <a:cs typeface="Calibri"/>
                <a:sym typeface="Calibri"/>
              </a:rPr>
              <a:t>TOSCA Description</a:t>
            </a:r>
            <a:endParaRPr sz="1000" b="1">
              <a:solidFill>
                <a:prstClr val="white"/>
              </a:solidFill>
              <a:latin typeface="Calibri"/>
              <a:ea typeface="Calibri"/>
              <a:cs typeface="Calibri"/>
              <a:sym typeface="Calibri"/>
            </a:endParaRPr>
          </a:p>
        </p:txBody>
      </p:sp>
      <p:sp>
        <p:nvSpPr>
          <p:cNvPr id="249" name="Google Shape;249;g130af904478_0_38"/>
          <p:cNvSpPr/>
          <p:nvPr/>
        </p:nvSpPr>
        <p:spPr>
          <a:xfrm>
            <a:off x="3571621" y="958958"/>
            <a:ext cx="966084" cy="743100"/>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950"/>
            </a:pPr>
            <a:r>
              <a:rPr lang="en-US" sz="1200" dirty="0">
                <a:solidFill>
                  <a:srgbClr val="FFFFFF"/>
                </a:solidFill>
                <a:latin typeface="Calibri"/>
                <a:ea typeface="Calibri"/>
                <a:cs typeface="Calibri"/>
                <a:sym typeface="Calibri"/>
              </a:rPr>
              <a:t>Workflow Registry</a:t>
            </a:r>
            <a:endParaRPr sz="1200" dirty="0">
              <a:solidFill>
                <a:srgbClr val="FFFFFF"/>
              </a:solidFill>
              <a:latin typeface="Calibri"/>
              <a:ea typeface="Calibri"/>
              <a:cs typeface="Calibri"/>
            </a:endParaRPr>
          </a:p>
        </p:txBody>
      </p:sp>
      <p:cxnSp>
        <p:nvCxnSpPr>
          <p:cNvPr id="250" name="Google Shape;250;g130af904478_0_38"/>
          <p:cNvCxnSpPr>
            <a:stCxn id="251" idx="0"/>
            <a:endCxn id="252" idx="2"/>
          </p:cNvCxnSpPr>
          <p:nvPr/>
        </p:nvCxnSpPr>
        <p:spPr>
          <a:xfrm flipV="1">
            <a:off x="5369120" y="1697131"/>
            <a:ext cx="14200" cy="605646"/>
          </a:xfrm>
          <a:prstGeom prst="straightConnector1">
            <a:avLst/>
          </a:prstGeom>
          <a:noFill/>
          <a:ln w="22225" cap="flat" cmpd="sng">
            <a:solidFill>
              <a:schemeClr val="dk1"/>
            </a:solidFill>
            <a:prstDash val="solid"/>
            <a:miter lim="800000"/>
            <a:headEnd type="triangle" w="med" len="med"/>
            <a:tailEnd type="triangle" w="med" len="med"/>
          </a:ln>
        </p:spPr>
      </p:cxnSp>
      <p:pic>
        <p:nvPicPr>
          <p:cNvPr id="251" name="Google Shape;251;g130af904478_0_38"/>
          <p:cNvPicPr preferRelativeResize="0"/>
          <p:nvPr/>
        </p:nvPicPr>
        <p:blipFill rotWithShape="1">
          <a:blip r:embed="rId3">
            <a:alphaModFix/>
          </a:blip>
          <a:srcRect/>
          <a:stretch/>
        </p:blipFill>
        <p:spPr>
          <a:xfrm>
            <a:off x="4958749" y="2302777"/>
            <a:ext cx="820742" cy="820742"/>
          </a:xfrm>
          <a:prstGeom prst="rect">
            <a:avLst/>
          </a:prstGeom>
          <a:noFill/>
          <a:ln>
            <a:noFill/>
          </a:ln>
        </p:spPr>
      </p:pic>
      <p:sp>
        <p:nvSpPr>
          <p:cNvPr id="252" name="Google Shape;252;g130af904478_0_38"/>
          <p:cNvSpPr/>
          <p:nvPr/>
        </p:nvSpPr>
        <p:spPr>
          <a:xfrm>
            <a:off x="4900222" y="961719"/>
            <a:ext cx="966194" cy="735412"/>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950"/>
            </a:pPr>
            <a:r>
              <a:rPr lang="en-US" sz="1200">
                <a:solidFill>
                  <a:srgbClr val="FFFFFF"/>
                </a:solidFill>
                <a:latin typeface="Calibri"/>
                <a:ea typeface="Calibri"/>
                <a:cs typeface="Calibri"/>
                <a:sym typeface="Calibri"/>
              </a:rPr>
              <a:t>Alien4Cloud</a:t>
            </a:r>
            <a:endParaRPr sz="1200">
              <a:solidFill>
                <a:srgbClr val="FFFFFF"/>
              </a:solidFill>
              <a:latin typeface="Calibri"/>
              <a:ea typeface="Calibri"/>
              <a:cs typeface="Calibri"/>
            </a:endParaRPr>
          </a:p>
        </p:txBody>
      </p:sp>
      <p:sp>
        <p:nvSpPr>
          <p:cNvPr id="253" name="Google Shape;253;g130af904478_0_38"/>
          <p:cNvSpPr/>
          <p:nvPr/>
        </p:nvSpPr>
        <p:spPr>
          <a:xfrm>
            <a:off x="2289831" y="961719"/>
            <a:ext cx="951000" cy="743100"/>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950"/>
            </a:pPr>
            <a:r>
              <a:rPr lang="en-US" sz="1200" dirty="0">
                <a:solidFill>
                  <a:srgbClr val="FFFFFF"/>
                </a:solidFill>
                <a:latin typeface="Calibri"/>
                <a:ea typeface="Calibri"/>
                <a:cs typeface="Calibri"/>
                <a:sym typeface="Calibri"/>
              </a:rPr>
              <a:t>Software Catalogue</a:t>
            </a:r>
            <a:endParaRPr sz="1200" dirty="0">
              <a:solidFill>
                <a:srgbClr val="FFFFFF"/>
              </a:solidFill>
              <a:latin typeface="Calibri"/>
              <a:ea typeface="Calibri"/>
              <a:cs typeface="Calibri"/>
            </a:endParaRPr>
          </a:p>
        </p:txBody>
      </p:sp>
      <p:sp>
        <p:nvSpPr>
          <p:cNvPr id="254" name="Google Shape;254;g130af904478_0_38"/>
          <p:cNvSpPr txBox="1"/>
          <p:nvPr/>
        </p:nvSpPr>
        <p:spPr>
          <a:xfrm>
            <a:off x="5417284" y="1937965"/>
            <a:ext cx="840600" cy="276959"/>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3. Deploy</a:t>
            </a:r>
            <a:endParaRPr sz="900" dirty="0">
              <a:solidFill>
                <a:prstClr val="black"/>
              </a:solidFill>
              <a:latin typeface="Calibri"/>
              <a:ea typeface="Calibri"/>
              <a:cs typeface="Calibri"/>
              <a:sym typeface="Calibri"/>
            </a:endParaRPr>
          </a:p>
        </p:txBody>
      </p:sp>
      <p:sp>
        <p:nvSpPr>
          <p:cNvPr id="256" name="Google Shape;256;g130af904478_0_38"/>
          <p:cNvSpPr/>
          <p:nvPr/>
        </p:nvSpPr>
        <p:spPr>
          <a:xfrm>
            <a:off x="2289831" y="2423618"/>
            <a:ext cx="951000" cy="416700"/>
          </a:xfrm>
          <a:prstGeom prst="rect">
            <a:avLst/>
          </a:prstGeom>
          <a:solidFill>
            <a:srgbClr val="C55A1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1000"/>
            </a:pPr>
            <a:r>
              <a:rPr lang="en-US" sz="1000" b="1">
                <a:solidFill>
                  <a:prstClr val="white"/>
                </a:solidFill>
                <a:latin typeface="Calibri"/>
                <a:ea typeface="Calibri"/>
                <a:cs typeface="Calibri"/>
                <a:sym typeface="Calibri"/>
              </a:rPr>
              <a:t>PyCOMPSs Code</a:t>
            </a:r>
            <a:endParaRPr/>
          </a:p>
        </p:txBody>
      </p:sp>
      <p:sp>
        <p:nvSpPr>
          <p:cNvPr id="257" name="Google Shape;257;g130af904478_0_38"/>
          <p:cNvSpPr/>
          <p:nvPr/>
        </p:nvSpPr>
        <p:spPr>
          <a:xfrm>
            <a:off x="973499" y="2433946"/>
            <a:ext cx="991200" cy="416700"/>
          </a:xfrm>
          <a:prstGeom prst="rect">
            <a:avLst/>
          </a:prstGeom>
          <a:solidFill>
            <a:srgbClr val="C55A1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1000"/>
            </a:pPr>
            <a:r>
              <a:rPr lang="en-US" sz="1000" b="1">
                <a:solidFill>
                  <a:prstClr val="white"/>
                </a:solidFill>
                <a:latin typeface="Calibri"/>
                <a:ea typeface="Calibri"/>
                <a:cs typeface="Calibri"/>
                <a:sym typeface="Calibri"/>
              </a:rPr>
              <a:t>Data Logistics</a:t>
            </a:r>
            <a:endParaRPr/>
          </a:p>
          <a:p>
            <a:pPr algn="ctr" defTabSz="685783">
              <a:buSzPts val="1000"/>
            </a:pPr>
            <a:r>
              <a:rPr lang="en-US" sz="1000" b="1">
                <a:solidFill>
                  <a:prstClr val="white"/>
                </a:solidFill>
                <a:latin typeface="Calibri"/>
                <a:ea typeface="Calibri"/>
                <a:cs typeface="Calibri"/>
                <a:sym typeface="Calibri"/>
              </a:rPr>
              <a:t>Pipelines</a:t>
            </a:r>
            <a:endParaRPr sz="1000" b="1">
              <a:solidFill>
                <a:prstClr val="white"/>
              </a:solidFill>
              <a:latin typeface="Calibri"/>
              <a:ea typeface="Calibri"/>
              <a:cs typeface="Calibri"/>
              <a:sym typeface="Calibri"/>
            </a:endParaRPr>
          </a:p>
        </p:txBody>
      </p:sp>
      <p:cxnSp>
        <p:nvCxnSpPr>
          <p:cNvPr id="258" name="Google Shape;258;g130af904478_0_38"/>
          <p:cNvCxnSpPr>
            <a:stCxn id="253" idx="2"/>
            <a:endCxn id="256" idx="0"/>
          </p:cNvCxnSpPr>
          <p:nvPr/>
        </p:nvCxnSpPr>
        <p:spPr>
          <a:xfrm>
            <a:off x="2765331" y="1704820"/>
            <a:ext cx="0" cy="718799"/>
          </a:xfrm>
          <a:prstGeom prst="straightConnector1">
            <a:avLst/>
          </a:prstGeom>
          <a:noFill/>
          <a:ln w="22225" cap="flat" cmpd="sng">
            <a:solidFill>
              <a:schemeClr val="dk1"/>
            </a:solidFill>
            <a:prstDash val="solid"/>
            <a:miter lim="800000"/>
            <a:headEnd type="none" w="sm" len="sm"/>
            <a:tailEnd type="triangle" w="med" len="med"/>
          </a:ln>
        </p:spPr>
      </p:cxnSp>
      <p:cxnSp>
        <p:nvCxnSpPr>
          <p:cNvPr id="260" name="Google Shape;260;g130af904478_0_38"/>
          <p:cNvCxnSpPr>
            <a:stCxn id="35" idx="2"/>
            <a:endCxn id="257" idx="0"/>
          </p:cNvCxnSpPr>
          <p:nvPr/>
        </p:nvCxnSpPr>
        <p:spPr>
          <a:xfrm>
            <a:off x="1469069" y="1702059"/>
            <a:ext cx="30" cy="731888"/>
          </a:xfrm>
          <a:prstGeom prst="straightConnector1">
            <a:avLst/>
          </a:prstGeom>
          <a:noFill/>
          <a:ln w="22225" cap="flat" cmpd="sng">
            <a:solidFill>
              <a:schemeClr val="dk1"/>
            </a:solidFill>
            <a:prstDash val="solid"/>
            <a:miter lim="800000"/>
            <a:headEnd type="none" w="sm" len="sm"/>
            <a:tailEnd type="triangle" w="med" len="med"/>
          </a:ln>
        </p:spPr>
      </p:cxnSp>
      <p:sp>
        <p:nvSpPr>
          <p:cNvPr id="261" name="Google Shape;261;g130af904478_0_38"/>
          <p:cNvSpPr txBox="1"/>
          <p:nvPr/>
        </p:nvSpPr>
        <p:spPr>
          <a:xfrm>
            <a:off x="3490871" y="2812373"/>
            <a:ext cx="1403922" cy="276959"/>
          </a:xfrm>
          <a:prstGeom prst="rect">
            <a:avLst/>
          </a:prstGeom>
          <a:noFill/>
          <a:ln>
            <a:noFill/>
          </a:ln>
        </p:spPr>
        <p:txBody>
          <a:bodyPr spcFirstLastPara="1" wrap="square" lIns="91425" tIns="45700" rIns="91425" bIns="45700" anchor="t" anchorCtr="0">
            <a:spAutoFit/>
          </a:bodyPr>
          <a:lstStyle/>
          <a:p>
            <a:pPr marL="114297" indent="-114297" algn="ctr" defTabSz="685783">
              <a:buClr>
                <a:prstClr val="black"/>
              </a:buClr>
              <a:buSzPts val="1200"/>
              <a:buFont typeface="Calibri"/>
              <a:buAutoNum type="arabicPeriod"/>
            </a:pPr>
            <a:r>
              <a:rPr lang="en-US" sz="1200" dirty="0">
                <a:solidFill>
                  <a:prstClr val="black"/>
                </a:solidFill>
                <a:latin typeface="Calibri"/>
                <a:ea typeface="Calibri"/>
                <a:cs typeface="Calibri"/>
                <a:sym typeface="Calibri"/>
              </a:rPr>
              <a:t> Create Workflow</a:t>
            </a:r>
            <a:endParaRPr sz="900" dirty="0">
              <a:solidFill>
                <a:prstClr val="black"/>
              </a:solidFill>
              <a:latin typeface="Calibri"/>
              <a:ea typeface="Calibri"/>
              <a:cs typeface="Calibri"/>
              <a:sym typeface="Calibri"/>
            </a:endParaRPr>
          </a:p>
        </p:txBody>
      </p:sp>
      <p:cxnSp>
        <p:nvCxnSpPr>
          <p:cNvPr id="262" name="Google Shape;262;g130af904478_0_38"/>
          <p:cNvCxnSpPr>
            <a:cxnSpLocks/>
            <a:endCxn id="246" idx="3"/>
          </p:cNvCxnSpPr>
          <p:nvPr/>
        </p:nvCxnSpPr>
        <p:spPr>
          <a:xfrm flipH="1" flipV="1">
            <a:off x="3504167" y="2788872"/>
            <a:ext cx="1314413" cy="3058"/>
          </a:xfrm>
          <a:prstGeom prst="straightConnector1">
            <a:avLst/>
          </a:prstGeom>
          <a:noFill/>
          <a:ln w="22225" cap="flat" cmpd="sng">
            <a:solidFill>
              <a:schemeClr val="dk1"/>
            </a:solidFill>
            <a:prstDash val="solid"/>
            <a:miter lim="800000"/>
            <a:headEnd type="none" w="sm" len="sm"/>
            <a:tailEnd type="triangle" w="med" len="med"/>
          </a:ln>
        </p:spPr>
      </p:cxnSp>
      <p:pic>
        <p:nvPicPr>
          <p:cNvPr id="263" name="Google Shape;263;g130af904478_0_38"/>
          <p:cNvPicPr preferRelativeResize="0"/>
          <p:nvPr/>
        </p:nvPicPr>
        <p:blipFill rotWithShape="1">
          <a:blip r:embed="rId4">
            <a:alphaModFix/>
          </a:blip>
          <a:srcRect/>
          <a:stretch/>
        </p:blipFill>
        <p:spPr>
          <a:xfrm>
            <a:off x="7511766" y="2269136"/>
            <a:ext cx="908530" cy="908530"/>
          </a:xfrm>
          <a:prstGeom prst="rect">
            <a:avLst/>
          </a:prstGeom>
          <a:noFill/>
          <a:ln>
            <a:noFill/>
          </a:ln>
        </p:spPr>
      </p:pic>
      <p:cxnSp>
        <p:nvCxnSpPr>
          <p:cNvPr id="264" name="Google Shape;264;g130af904478_0_38"/>
          <p:cNvCxnSpPr>
            <a:cxnSpLocks/>
          </p:cNvCxnSpPr>
          <p:nvPr/>
        </p:nvCxnSpPr>
        <p:spPr>
          <a:xfrm>
            <a:off x="5866417" y="2838454"/>
            <a:ext cx="1616517" cy="12193"/>
          </a:xfrm>
          <a:prstGeom prst="straightConnector1">
            <a:avLst/>
          </a:prstGeom>
          <a:noFill/>
          <a:ln w="22225" cap="flat" cmpd="sng">
            <a:solidFill>
              <a:schemeClr val="dk1"/>
            </a:solidFill>
            <a:prstDash val="solid"/>
            <a:miter lim="800000"/>
            <a:headEnd type="none" w="sm" len="sm"/>
            <a:tailEnd type="triangle" w="med" len="med"/>
          </a:ln>
        </p:spPr>
      </p:cxnSp>
      <p:sp>
        <p:nvSpPr>
          <p:cNvPr id="265" name="Google Shape;265;g130af904478_0_38"/>
          <p:cNvSpPr txBox="1"/>
          <p:nvPr/>
        </p:nvSpPr>
        <p:spPr>
          <a:xfrm>
            <a:off x="6310254" y="2376416"/>
            <a:ext cx="679500" cy="276959"/>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4. share</a:t>
            </a:r>
            <a:endParaRPr sz="900" dirty="0">
              <a:solidFill>
                <a:prstClr val="black"/>
              </a:solidFill>
              <a:latin typeface="Calibri"/>
              <a:ea typeface="Calibri"/>
              <a:cs typeface="Calibri"/>
              <a:sym typeface="Calibri"/>
            </a:endParaRPr>
          </a:p>
        </p:txBody>
      </p:sp>
      <p:pic>
        <p:nvPicPr>
          <p:cNvPr id="266" name="Google Shape;266;g130af904478_0_38"/>
          <p:cNvPicPr preferRelativeResize="0"/>
          <p:nvPr/>
        </p:nvPicPr>
        <p:blipFill rotWithShape="1">
          <a:blip r:embed="rId5">
            <a:alphaModFix/>
          </a:blip>
          <a:srcRect l="34915" t="38007" r="35202" b="32633"/>
          <a:stretch/>
        </p:blipFill>
        <p:spPr>
          <a:xfrm>
            <a:off x="1860068" y="2344826"/>
            <a:ext cx="516900" cy="421901"/>
          </a:xfrm>
          <a:prstGeom prst="rect">
            <a:avLst/>
          </a:prstGeom>
          <a:noFill/>
          <a:ln>
            <a:noFill/>
          </a:ln>
        </p:spPr>
      </p:pic>
      <p:cxnSp>
        <p:nvCxnSpPr>
          <p:cNvPr id="267" name="Google Shape;267;g130af904478_0_38"/>
          <p:cNvCxnSpPr>
            <a:stCxn id="249" idx="3"/>
            <a:endCxn id="252" idx="1"/>
          </p:cNvCxnSpPr>
          <p:nvPr/>
        </p:nvCxnSpPr>
        <p:spPr>
          <a:xfrm flipV="1">
            <a:off x="4537706" y="1329425"/>
            <a:ext cx="362517" cy="1083"/>
          </a:xfrm>
          <a:prstGeom prst="straightConnector1">
            <a:avLst/>
          </a:prstGeom>
          <a:noFill/>
          <a:ln w="22225" cap="flat" cmpd="sng">
            <a:solidFill>
              <a:schemeClr val="dk1"/>
            </a:solidFill>
            <a:prstDash val="solid"/>
            <a:miter lim="800000"/>
            <a:headEnd type="triangle" w="med" len="med"/>
            <a:tailEnd type="triangle" w="med" len="med"/>
          </a:ln>
        </p:spPr>
      </p:cxnSp>
      <p:sp>
        <p:nvSpPr>
          <p:cNvPr id="268" name="Google Shape;268;g130af904478_0_38"/>
          <p:cNvSpPr txBox="1">
            <a:spLocks noGrp="1"/>
          </p:cNvSpPr>
          <p:nvPr>
            <p:ph type="title"/>
          </p:nvPr>
        </p:nvSpPr>
        <p:spPr>
          <a:xfrm>
            <a:off x="219916" y="158812"/>
            <a:ext cx="6568500" cy="434100"/>
          </a:xfrm>
          <a:prstGeom prst="rect">
            <a:avLst/>
          </a:prstGeom>
          <a:noFill/>
          <a:ln>
            <a:noFill/>
          </a:ln>
        </p:spPr>
        <p:txBody>
          <a:bodyPr spcFirstLastPara="1" wrap="square" lIns="91425" tIns="45700" rIns="91425" bIns="45700" anchor="t" anchorCtr="0">
            <a:normAutofit/>
          </a:bodyPr>
          <a:lstStyle/>
          <a:p>
            <a:r>
              <a:rPr lang="en-US" dirty="0" err="1"/>
              <a:t>HPCWaaS</a:t>
            </a:r>
            <a:r>
              <a:rPr lang="en-US" dirty="0"/>
              <a:t> Overview</a:t>
            </a:r>
            <a:endParaRPr dirty="0"/>
          </a:p>
        </p:txBody>
      </p:sp>
      <p:cxnSp>
        <p:nvCxnSpPr>
          <p:cNvPr id="269" name="Google Shape;269;g130af904478_0_38"/>
          <p:cNvCxnSpPr>
            <a:endCxn id="249" idx="2"/>
          </p:cNvCxnSpPr>
          <p:nvPr/>
        </p:nvCxnSpPr>
        <p:spPr>
          <a:xfrm flipH="1" flipV="1">
            <a:off x="4054663" y="1702059"/>
            <a:ext cx="763916" cy="709481"/>
          </a:xfrm>
          <a:prstGeom prst="straightConnector1">
            <a:avLst/>
          </a:prstGeom>
          <a:noFill/>
          <a:ln w="22225" cap="flat" cmpd="sng">
            <a:solidFill>
              <a:schemeClr val="dk1"/>
            </a:solidFill>
            <a:prstDash val="solid"/>
            <a:miter lim="800000"/>
            <a:headEnd type="triangle" w="med" len="med"/>
            <a:tailEnd type="triangle" w="med" len="med"/>
          </a:ln>
        </p:spPr>
      </p:cxnSp>
      <p:sp>
        <p:nvSpPr>
          <p:cNvPr id="270" name="Google Shape;270;g130af904478_0_38"/>
          <p:cNvSpPr txBox="1"/>
          <p:nvPr/>
        </p:nvSpPr>
        <p:spPr>
          <a:xfrm>
            <a:off x="3727225" y="2000387"/>
            <a:ext cx="840600" cy="276959"/>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2. Store</a:t>
            </a:r>
            <a:endParaRPr sz="900" dirty="0">
              <a:solidFill>
                <a:prstClr val="black"/>
              </a:solidFill>
              <a:latin typeface="Calibri"/>
              <a:ea typeface="Calibri"/>
              <a:cs typeface="Calibri"/>
              <a:sym typeface="Calibri"/>
            </a:endParaRPr>
          </a:p>
        </p:txBody>
      </p:sp>
      <p:sp>
        <p:nvSpPr>
          <p:cNvPr id="271" name="Google Shape;271;g130af904478_0_38"/>
          <p:cNvSpPr/>
          <p:nvPr/>
        </p:nvSpPr>
        <p:spPr>
          <a:xfrm rot="2164688">
            <a:off x="3434011" y="1594419"/>
            <a:ext cx="373416" cy="867504"/>
          </a:xfrm>
          <a:prstGeom prst="upDownArrow">
            <a:avLst>
              <a:gd name="adj1" fmla="val 50000"/>
              <a:gd name="adj2" fmla="val 32758"/>
            </a:avLst>
          </a:prstGeom>
          <a:solidFill>
            <a:srgbClr val="C4E0B2"/>
          </a:solidFill>
          <a:ln w="19050" cap="flat" cmpd="sng">
            <a:solidFill>
              <a:srgbClr val="517E33"/>
            </a:solidFill>
            <a:prstDash val="solid"/>
            <a:round/>
            <a:headEnd type="none" w="sm" len="sm"/>
            <a:tailEnd type="none" w="sm" len="sm"/>
          </a:ln>
        </p:spPr>
        <p:txBody>
          <a:bodyPr spcFirstLastPara="1" wrap="square" lIns="91425" tIns="91425" rIns="91425" bIns="91425" anchor="ctr" anchorCtr="0">
            <a:noAutofit/>
          </a:bodyPr>
          <a:lstStyle/>
          <a:p>
            <a:pPr defTabSz="685783">
              <a:buSzPts val="1400"/>
            </a:pPr>
            <a:endParaRPr/>
          </a:p>
        </p:txBody>
      </p:sp>
      <p:cxnSp>
        <p:nvCxnSpPr>
          <p:cNvPr id="273" name="Google Shape;273;g130af904478_0_38"/>
          <p:cNvCxnSpPr>
            <a:stCxn id="272" idx="0"/>
            <a:endCxn id="256" idx="2"/>
          </p:cNvCxnSpPr>
          <p:nvPr/>
        </p:nvCxnSpPr>
        <p:spPr>
          <a:xfrm flipH="1" flipV="1">
            <a:off x="2765331" y="2840319"/>
            <a:ext cx="420010" cy="837178"/>
          </a:xfrm>
          <a:prstGeom prst="straightConnector1">
            <a:avLst/>
          </a:prstGeom>
          <a:noFill/>
          <a:ln w="9525" cap="flat" cmpd="sng">
            <a:solidFill>
              <a:schemeClr val="dk2"/>
            </a:solidFill>
            <a:prstDash val="solid"/>
            <a:round/>
            <a:headEnd type="none" w="med" len="med"/>
            <a:tailEnd type="none" w="med" len="med"/>
          </a:ln>
        </p:spPr>
      </p:cxnSp>
      <p:sp>
        <p:nvSpPr>
          <p:cNvPr id="274" name="Google Shape;274;g130af904478_0_38"/>
          <p:cNvSpPr/>
          <p:nvPr/>
        </p:nvSpPr>
        <p:spPr>
          <a:xfrm>
            <a:off x="137516" y="3689783"/>
            <a:ext cx="1825021" cy="392073"/>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100" dirty="0">
                <a:solidFill>
                  <a:prstClr val="black"/>
                </a:solidFill>
                <a:latin typeface="Calibri"/>
                <a:ea typeface="Calibri"/>
                <a:cs typeface="Calibri"/>
                <a:sym typeface="Calibri"/>
              </a:rPr>
              <a:t>Description of data movements as python functions.  </a:t>
            </a:r>
            <a:endParaRPr sz="1100" dirty="0">
              <a:solidFill>
                <a:prstClr val="black"/>
              </a:solidFill>
              <a:latin typeface="Calibri"/>
              <a:ea typeface="Calibri"/>
              <a:cs typeface="Calibri"/>
              <a:sym typeface="Calibri"/>
            </a:endParaRPr>
          </a:p>
        </p:txBody>
      </p:sp>
      <p:cxnSp>
        <p:nvCxnSpPr>
          <p:cNvPr id="275" name="Google Shape;275;g130af904478_0_38"/>
          <p:cNvCxnSpPr>
            <a:cxnSpLocks/>
            <a:stCxn id="274" idx="0"/>
            <a:endCxn id="257" idx="2"/>
          </p:cNvCxnSpPr>
          <p:nvPr/>
        </p:nvCxnSpPr>
        <p:spPr>
          <a:xfrm flipV="1">
            <a:off x="1050026" y="2850646"/>
            <a:ext cx="419073" cy="839136"/>
          </a:xfrm>
          <a:prstGeom prst="straightConnector1">
            <a:avLst/>
          </a:prstGeom>
          <a:noFill/>
          <a:ln w="9525" cap="flat" cmpd="sng">
            <a:solidFill>
              <a:schemeClr val="dk2"/>
            </a:solidFill>
            <a:prstDash val="solid"/>
            <a:round/>
            <a:headEnd type="none" w="med" len="med"/>
            <a:tailEnd type="none" w="med" len="med"/>
          </a:ln>
        </p:spPr>
      </p:cxnSp>
      <p:sp>
        <p:nvSpPr>
          <p:cNvPr id="276" name="Google Shape;276;g130af904478_0_38"/>
          <p:cNvSpPr/>
          <p:nvPr/>
        </p:nvSpPr>
        <p:spPr>
          <a:xfrm>
            <a:off x="752978" y="4330559"/>
            <a:ext cx="2758758" cy="46530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100">
                <a:solidFill>
                  <a:prstClr val="black"/>
                </a:solidFill>
                <a:highlight>
                  <a:prstClr val="white"/>
                </a:highlight>
                <a:latin typeface="Calibri"/>
                <a:ea typeface="Calibri"/>
                <a:cs typeface="Calibri"/>
                <a:sym typeface="Calibri"/>
              </a:rPr>
              <a:t>Topology of the components involved in the workflow lifecycle and their relationship.</a:t>
            </a:r>
            <a:endParaRPr sz="1050">
              <a:solidFill>
                <a:prstClr val="black"/>
              </a:solidFill>
              <a:highlight>
                <a:prstClr val="white"/>
              </a:highlight>
              <a:latin typeface="Calibri"/>
              <a:ea typeface="Calibri"/>
              <a:cs typeface="Calibri"/>
              <a:sym typeface="Calibri"/>
            </a:endParaRPr>
          </a:p>
        </p:txBody>
      </p:sp>
      <p:cxnSp>
        <p:nvCxnSpPr>
          <p:cNvPr id="277" name="Google Shape;277;g130af904478_0_38"/>
          <p:cNvCxnSpPr>
            <a:stCxn id="276" idx="0"/>
            <a:endCxn id="247" idx="2"/>
          </p:cNvCxnSpPr>
          <p:nvPr/>
        </p:nvCxnSpPr>
        <p:spPr>
          <a:xfrm flipH="1" flipV="1">
            <a:off x="2130791" y="3066746"/>
            <a:ext cx="1566" cy="1263813"/>
          </a:xfrm>
          <a:prstGeom prst="straightConnector1">
            <a:avLst/>
          </a:prstGeom>
          <a:noFill/>
          <a:ln w="9525" cap="flat" cmpd="sng">
            <a:solidFill>
              <a:schemeClr val="dk2"/>
            </a:solidFill>
            <a:prstDash val="solid"/>
            <a:round/>
            <a:headEnd type="none" w="med" len="med"/>
            <a:tailEnd type="none" w="med" len="med"/>
          </a:ln>
        </p:spPr>
      </p:cxnSp>
      <p:sp>
        <p:nvSpPr>
          <p:cNvPr id="35" name="Google Shape;233;g130af904478_0_1"/>
          <p:cNvSpPr/>
          <p:nvPr/>
        </p:nvSpPr>
        <p:spPr>
          <a:xfrm>
            <a:off x="995366" y="958958"/>
            <a:ext cx="947407" cy="743100"/>
          </a:xfrm>
          <a:prstGeom prst="roundRect">
            <a:avLst>
              <a:gd name="adj" fmla="val 12427"/>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algn="ctr" defTabSz="685783">
              <a:buSzPts val="950"/>
            </a:pPr>
            <a:r>
              <a:rPr lang="en-US" sz="1200" dirty="0">
                <a:solidFill>
                  <a:srgbClr val="FFFFFF"/>
                </a:solidFill>
                <a:latin typeface="Calibri"/>
                <a:ea typeface="Calibri"/>
                <a:cs typeface="Calibri"/>
                <a:sym typeface="Calibri"/>
              </a:rPr>
              <a:t>Data Catalogue</a:t>
            </a:r>
            <a:endParaRPr sz="1200" dirty="0">
              <a:solidFill>
                <a:srgbClr val="FFFFFF"/>
              </a:solidFill>
              <a:latin typeface="Calibri"/>
              <a:ea typeface="Calibri"/>
              <a:cs typeface="Calibri"/>
              <a:sym typeface="Calibri"/>
            </a:endParaRPr>
          </a:p>
        </p:txBody>
      </p:sp>
      <p:sp>
        <p:nvSpPr>
          <p:cNvPr id="43" name="Google Shape;274;g130af904478_0_38"/>
          <p:cNvSpPr/>
          <p:nvPr/>
        </p:nvSpPr>
        <p:spPr>
          <a:xfrm>
            <a:off x="1025927" y="1849378"/>
            <a:ext cx="878649" cy="331427"/>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050" dirty="0">
                <a:solidFill>
                  <a:prstClr val="black"/>
                </a:solidFill>
                <a:latin typeface="Calibri"/>
                <a:ea typeface="Calibri"/>
                <a:cs typeface="Calibri"/>
                <a:sym typeface="Calibri"/>
              </a:rPr>
              <a:t>Input/output datasets</a:t>
            </a:r>
            <a:endParaRPr sz="1200" dirty="0">
              <a:solidFill>
                <a:prstClr val="black"/>
              </a:solidFill>
              <a:latin typeface="Calibri"/>
              <a:ea typeface="Calibri"/>
              <a:cs typeface="Calibri"/>
              <a:sym typeface="Calibri"/>
            </a:endParaRPr>
          </a:p>
        </p:txBody>
      </p:sp>
      <p:sp>
        <p:nvSpPr>
          <p:cNvPr id="45" name="Google Shape;272;g130af904478_0_38"/>
          <p:cNvSpPr/>
          <p:nvPr/>
        </p:nvSpPr>
        <p:spPr>
          <a:xfrm>
            <a:off x="2320941" y="1824571"/>
            <a:ext cx="892452" cy="311649"/>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050" dirty="0">
                <a:solidFill>
                  <a:prstClr val="black"/>
                </a:solidFill>
                <a:latin typeface="Calibri"/>
                <a:ea typeface="Calibri"/>
                <a:cs typeface="Calibri"/>
                <a:sym typeface="Calibri"/>
              </a:rPr>
              <a:t>Software Descriptions</a:t>
            </a:r>
            <a:endParaRPr sz="1200" dirty="0">
              <a:solidFill>
                <a:prstClr val="black"/>
              </a:solidFill>
              <a:latin typeface="Calibri"/>
              <a:ea typeface="Calibri"/>
              <a:cs typeface="Calibri"/>
              <a:sym typeface="Calibri"/>
            </a:endParaRPr>
          </a:p>
        </p:txBody>
      </p:sp>
      <p:sp>
        <p:nvSpPr>
          <p:cNvPr id="36" name="Google Shape;252;g130af904478_0_38"/>
          <p:cNvSpPr/>
          <p:nvPr/>
        </p:nvSpPr>
        <p:spPr>
          <a:xfrm>
            <a:off x="6211000" y="963972"/>
            <a:ext cx="966194" cy="735412"/>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950"/>
            </a:pPr>
            <a:r>
              <a:rPr lang="es-ES" sz="1200" dirty="0" err="1">
                <a:solidFill>
                  <a:srgbClr val="FFFFFF"/>
                </a:solidFill>
                <a:latin typeface="Calibri"/>
                <a:ea typeface="Calibri"/>
                <a:cs typeface="Calibri"/>
              </a:rPr>
              <a:t>Ystia</a:t>
            </a:r>
            <a:r>
              <a:rPr lang="es-ES" sz="1200" dirty="0">
                <a:solidFill>
                  <a:srgbClr val="FFFFFF"/>
                </a:solidFill>
                <a:latin typeface="Calibri"/>
                <a:ea typeface="Calibri"/>
                <a:cs typeface="Calibri"/>
              </a:rPr>
              <a:t> </a:t>
            </a:r>
            <a:r>
              <a:rPr lang="es-ES" sz="1200" dirty="0" err="1">
                <a:solidFill>
                  <a:srgbClr val="FFFFFF"/>
                </a:solidFill>
                <a:latin typeface="Calibri"/>
                <a:ea typeface="Calibri"/>
                <a:cs typeface="Calibri"/>
              </a:rPr>
              <a:t>Orchestrator</a:t>
            </a:r>
            <a:endParaRPr sz="1200" dirty="0">
              <a:solidFill>
                <a:srgbClr val="FFFFFF"/>
              </a:solidFill>
              <a:latin typeface="Calibri"/>
              <a:ea typeface="Calibri"/>
              <a:cs typeface="Calibri"/>
            </a:endParaRPr>
          </a:p>
        </p:txBody>
      </p:sp>
      <p:cxnSp>
        <p:nvCxnSpPr>
          <p:cNvPr id="37" name="Google Shape;267;g130af904478_0_38"/>
          <p:cNvCxnSpPr>
            <a:cxnSpLocks/>
            <a:stCxn id="252" idx="3"/>
            <a:endCxn id="36" idx="1"/>
          </p:cNvCxnSpPr>
          <p:nvPr/>
        </p:nvCxnSpPr>
        <p:spPr>
          <a:xfrm>
            <a:off x="5866416" y="1329425"/>
            <a:ext cx="344584" cy="2253"/>
          </a:xfrm>
          <a:prstGeom prst="straightConnector1">
            <a:avLst/>
          </a:prstGeom>
          <a:noFill/>
          <a:ln w="22225" cap="flat" cmpd="sng">
            <a:solidFill>
              <a:schemeClr val="dk1"/>
            </a:solidFill>
            <a:prstDash val="solid"/>
            <a:miter lim="800000"/>
            <a:headEnd type="triangle" w="med" len="med"/>
            <a:tailEnd type="triangle" w="med" len="med"/>
          </a:ln>
        </p:spPr>
      </p:cxnSp>
      <p:pic>
        <p:nvPicPr>
          <p:cNvPr id="6" name="Picture 5">
            <a:extLst>
              <a:ext uri="{FF2B5EF4-FFF2-40B4-BE49-F238E27FC236}">
                <a16:creationId xmlns:a16="http://schemas.microsoft.com/office/drawing/2014/main" id="{19C25803-5908-9119-63C5-6ACB9163AF55}"/>
              </a:ext>
            </a:extLst>
          </p:cNvPr>
          <p:cNvPicPr>
            <a:picLocks noChangeAspect="1"/>
          </p:cNvPicPr>
          <p:nvPr/>
        </p:nvPicPr>
        <p:blipFill rotWithShape="1">
          <a:blip r:embed="rId6"/>
          <a:srcRect l="33229" t="39766" r="3171" b="5109"/>
          <a:stretch/>
        </p:blipFill>
        <p:spPr>
          <a:xfrm>
            <a:off x="4225629" y="3132773"/>
            <a:ext cx="2764126" cy="1867842"/>
          </a:xfrm>
          <a:prstGeom prst="rect">
            <a:avLst/>
          </a:prstGeom>
          <a:ln>
            <a:solidFill>
              <a:schemeClr val="tx1"/>
            </a:solidFill>
          </a:ln>
        </p:spPr>
      </p:pic>
      <p:sp>
        <p:nvSpPr>
          <p:cNvPr id="8" name="Google Shape;252;g130af904478_0_38">
            <a:extLst>
              <a:ext uri="{FF2B5EF4-FFF2-40B4-BE49-F238E27FC236}">
                <a16:creationId xmlns:a16="http://schemas.microsoft.com/office/drawing/2014/main" id="{671FD03E-D4FE-F150-FDDE-0832C37C5AEA}"/>
              </a:ext>
            </a:extLst>
          </p:cNvPr>
          <p:cNvSpPr/>
          <p:nvPr/>
        </p:nvSpPr>
        <p:spPr>
          <a:xfrm>
            <a:off x="7482934" y="965502"/>
            <a:ext cx="966194" cy="735412"/>
          </a:xfrm>
          <a:prstGeom prst="roundRect">
            <a:avLst/>
          </a:prstGeom>
          <a:solidFill>
            <a:srgbClr val="70AD47"/>
          </a:solidFill>
          <a:ln w="19050" cap="flat" cmpd="sng">
            <a:solidFill>
              <a:srgbClr val="FFFFFF"/>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950"/>
            </a:pPr>
            <a:r>
              <a:rPr lang="en-US" sz="1200" dirty="0">
                <a:solidFill>
                  <a:srgbClr val="FFFFFF"/>
                </a:solidFill>
                <a:latin typeface="Calibri"/>
                <a:ea typeface="Calibri"/>
                <a:cs typeface="Calibri"/>
              </a:rPr>
              <a:t>Execution API</a:t>
            </a:r>
            <a:endParaRPr sz="1200" dirty="0">
              <a:solidFill>
                <a:srgbClr val="FFFFFF"/>
              </a:solidFill>
              <a:latin typeface="Calibri"/>
              <a:ea typeface="Calibri"/>
              <a:cs typeface="Calibri"/>
            </a:endParaRPr>
          </a:p>
        </p:txBody>
      </p:sp>
      <p:cxnSp>
        <p:nvCxnSpPr>
          <p:cNvPr id="9" name="Google Shape;250;g130af904478_0_38">
            <a:extLst>
              <a:ext uri="{FF2B5EF4-FFF2-40B4-BE49-F238E27FC236}">
                <a16:creationId xmlns:a16="http://schemas.microsoft.com/office/drawing/2014/main" id="{89469BA0-C9D2-F54F-F527-B49E556E6428}"/>
              </a:ext>
            </a:extLst>
          </p:cNvPr>
          <p:cNvCxnSpPr>
            <a:cxnSpLocks/>
            <a:stCxn id="263" idx="0"/>
            <a:endCxn id="8" idx="2"/>
          </p:cNvCxnSpPr>
          <p:nvPr/>
        </p:nvCxnSpPr>
        <p:spPr>
          <a:xfrm flipV="1">
            <a:off x="7966030" y="1700915"/>
            <a:ext cx="0" cy="568221"/>
          </a:xfrm>
          <a:prstGeom prst="straightConnector1">
            <a:avLst/>
          </a:prstGeom>
          <a:noFill/>
          <a:ln w="22225" cap="flat" cmpd="sng">
            <a:solidFill>
              <a:schemeClr val="dk1"/>
            </a:solidFill>
            <a:prstDash val="solid"/>
            <a:miter lim="800000"/>
            <a:headEnd type="triangle" w="med" len="med"/>
            <a:tailEnd type="triangle" w="med" len="med"/>
          </a:ln>
        </p:spPr>
      </p:cxnSp>
      <p:cxnSp>
        <p:nvCxnSpPr>
          <p:cNvPr id="16" name="Google Shape;267;g130af904478_0_38">
            <a:extLst>
              <a:ext uri="{FF2B5EF4-FFF2-40B4-BE49-F238E27FC236}">
                <a16:creationId xmlns:a16="http://schemas.microsoft.com/office/drawing/2014/main" id="{B4A83A62-2D40-C4AA-C240-A5B771A42BD0}"/>
              </a:ext>
            </a:extLst>
          </p:cNvPr>
          <p:cNvCxnSpPr>
            <a:cxnSpLocks/>
            <a:stCxn id="36" idx="3"/>
            <a:endCxn id="8" idx="1"/>
          </p:cNvCxnSpPr>
          <p:nvPr/>
        </p:nvCxnSpPr>
        <p:spPr>
          <a:xfrm>
            <a:off x="7177195" y="1331678"/>
            <a:ext cx="305739" cy="1530"/>
          </a:xfrm>
          <a:prstGeom prst="straightConnector1">
            <a:avLst/>
          </a:prstGeom>
          <a:noFill/>
          <a:ln w="22225" cap="flat" cmpd="sng">
            <a:solidFill>
              <a:schemeClr val="dk1"/>
            </a:solidFill>
            <a:prstDash val="solid"/>
            <a:miter lim="800000"/>
            <a:headEnd type="triangle" w="med" len="med"/>
            <a:tailEnd type="triangle" w="med" len="med"/>
          </a:ln>
        </p:spPr>
      </p:cxnSp>
      <p:sp>
        <p:nvSpPr>
          <p:cNvPr id="19" name="Google Shape;265;g130af904478_0_38">
            <a:extLst>
              <a:ext uri="{FF2B5EF4-FFF2-40B4-BE49-F238E27FC236}">
                <a16:creationId xmlns:a16="http://schemas.microsoft.com/office/drawing/2014/main" id="{E03380B2-4BF8-5BF0-B519-4E103A09156F}"/>
              </a:ext>
            </a:extLst>
          </p:cNvPr>
          <p:cNvSpPr txBox="1"/>
          <p:nvPr/>
        </p:nvSpPr>
        <p:spPr>
          <a:xfrm>
            <a:off x="8009416" y="1871306"/>
            <a:ext cx="821759" cy="461624"/>
          </a:xfrm>
          <a:prstGeom prst="rect">
            <a:avLst/>
          </a:prstGeom>
          <a:noFill/>
          <a:ln>
            <a:noFill/>
          </a:ln>
        </p:spPr>
        <p:txBody>
          <a:bodyPr spcFirstLastPara="1" wrap="square" lIns="91425" tIns="45700" rIns="91425" bIns="45700" anchor="t" anchorCtr="0">
            <a:spAutoFit/>
          </a:bodyPr>
          <a:lstStyle/>
          <a:p>
            <a:pPr defTabSz="685783">
              <a:buSzPts val="1200"/>
            </a:pPr>
            <a:r>
              <a:rPr lang="en-US" sz="1200" dirty="0">
                <a:solidFill>
                  <a:prstClr val="black"/>
                </a:solidFill>
                <a:latin typeface="Calibri"/>
                <a:ea typeface="Calibri"/>
                <a:cs typeface="Calibri"/>
                <a:sym typeface="Calibri"/>
              </a:rPr>
              <a:t>5. execute</a:t>
            </a:r>
            <a:endParaRPr sz="900" dirty="0">
              <a:solidFill>
                <a:prstClr val="black"/>
              </a:solidFill>
              <a:latin typeface="Calibri"/>
              <a:ea typeface="Calibri"/>
              <a:cs typeface="Calibri"/>
              <a:sym typeface="Calibri"/>
            </a:endParaRPr>
          </a:p>
        </p:txBody>
      </p:sp>
      <p:cxnSp>
        <p:nvCxnSpPr>
          <p:cNvPr id="20" name="Google Shape;273;g130af904478_0_38">
            <a:extLst>
              <a:ext uri="{FF2B5EF4-FFF2-40B4-BE49-F238E27FC236}">
                <a16:creationId xmlns:a16="http://schemas.microsoft.com/office/drawing/2014/main" id="{E6FEF989-6B8A-563B-F74D-0FFCF4431090}"/>
              </a:ext>
            </a:extLst>
          </p:cNvPr>
          <p:cNvCxnSpPr>
            <a:cxnSpLocks/>
          </p:cNvCxnSpPr>
          <p:nvPr/>
        </p:nvCxnSpPr>
        <p:spPr>
          <a:xfrm flipH="1">
            <a:off x="3511736" y="3132773"/>
            <a:ext cx="713892" cy="200148"/>
          </a:xfrm>
          <a:prstGeom prst="straightConnector1">
            <a:avLst/>
          </a:prstGeom>
          <a:noFill/>
          <a:ln w="9525" cap="flat" cmpd="sng">
            <a:solidFill>
              <a:schemeClr val="dk2"/>
            </a:solidFill>
            <a:prstDash val="solid"/>
            <a:round/>
            <a:headEnd type="none" w="med" len="med"/>
            <a:tailEnd type="none" w="med" len="med"/>
          </a:ln>
        </p:spPr>
      </p:cxnSp>
      <p:sp>
        <p:nvSpPr>
          <p:cNvPr id="259" name="Google Shape;259;g130af904478_0_38"/>
          <p:cNvSpPr/>
          <p:nvPr/>
        </p:nvSpPr>
        <p:spPr>
          <a:xfrm>
            <a:off x="6073522" y="2643815"/>
            <a:ext cx="1198478" cy="389976"/>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36000" tIns="45700" rIns="36000" bIns="45700" anchor="ctr" anchorCtr="0">
            <a:noAutofit/>
          </a:bodyPr>
          <a:lstStyle/>
          <a:p>
            <a:pPr algn="ctr" defTabSz="685783">
              <a:buSzPts val="1100"/>
            </a:pPr>
            <a:r>
              <a:rPr lang="en-US" sz="1050" dirty="0">
                <a:solidFill>
                  <a:prstClr val="black"/>
                </a:solidFill>
                <a:latin typeface="Calibri"/>
                <a:ea typeface="Calibri"/>
                <a:cs typeface="Calibri"/>
                <a:sym typeface="Calibri"/>
              </a:rPr>
              <a:t>endpoint to invoke the Workflow </a:t>
            </a:r>
            <a:r>
              <a:rPr lang="en-US" sz="1200" dirty="0">
                <a:solidFill>
                  <a:prstClr val="black"/>
                </a:solidFill>
                <a:latin typeface="Calibri"/>
                <a:ea typeface="Calibri"/>
                <a:cs typeface="Calibri"/>
                <a:sym typeface="Calibri"/>
              </a:rPr>
              <a:t> </a:t>
            </a:r>
            <a:endParaRPr sz="1200" dirty="0">
              <a:solidFill>
                <a:prstClr val="black"/>
              </a:solidFill>
              <a:latin typeface="Calibri"/>
              <a:ea typeface="Calibri"/>
              <a:cs typeface="Calibri"/>
              <a:sym typeface="Calibri"/>
            </a:endParaRPr>
          </a:p>
        </p:txBody>
      </p:sp>
      <p:cxnSp>
        <p:nvCxnSpPr>
          <p:cNvPr id="28" name="Google Shape;273;g130af904478_0_38">
            <a:extLst>
              <a:ext uri="{FF2B5EF4-FFF2-40B4-BE49-F238E27FC236}">
                <a16:creationId xmlns:a16="http://schemas.microsoft.com/office/drawing/2014/main" id="{C3140923-9D15-690E-B34E-8D9DA2F9778E}"/>
              </a:ext>
            </a:extLst>
          </p:cNvPr>
          <p:cNvCxnSpPr>
            <a:cxnSpLocks/>
          </p:cNvCxnSpPr>
          <p:nvPr/>
        </p:nvCxnSpPr>
        <p:spPr>
          <a:xfrm flipH="1" flipV="1">
            <a:off x="3504167" y="3332921"/>
            <a:ext cx="721462" cy="1667694"/>
          </a:xfrm>
          <a:prstGeom prst="straightConnector1">
            <a:avLst/>
          </a:prstGeom>
          <a:noFill/>
          <a:ln w="9525" cap="flat" cmpd="sng">
            <a:solidFill>
              <a:schemeClr val="dk2"/>
            </a:solidFill>
            <a:prstDash val="solid"/>
            <a:round/>
            <a:headEnd type="none" w="med" len="med"/>
            <a:tailEnd type="none" w="med" len="med"/>
          </a:ln>
        </p:spPr>
      </p:cxnSp>
      <p:sp>
        <p:nvSpPr>
          <p:cNvPr id="272" name="Google Shape;272;g130af904478_0_38"/>
          <p:cNvSpPr/>
          <p:nvPr/>
        </p:nvSpPr>
        <p:spPr>
          <a:xfrm>
            <a:off x="2250816" y="3677496"/>
            <a:ext cx="1869052" cy="422758"/>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0" tIns="45700" rIns="0" bIns="45700" anchor="ctr" anchorCtr="0">
            <a:noAutofit/>
          </a:bodyPr>
          <a:lstStyle/>
          <a:p>
            <a:pPr algn="ctr" defTabSz="685783">
              <a:buSzPts val="1100"/>
            </a:pPr>
            <a:r>
              <a:rPr lang="en-US" sz="1100" dirty="0">
                <a:solidFill>
                  <a:prstClr val="black"/>
                </a:solidFill>
                <a:latin typeface="Calibri"/>
                <a:ea typeface="Calibri"/>
                <a:cs typeface="Calibri"/>
                <a:sym typeface="Calibri"/>
              </a:rPr>
              <a:t>Computational Workflow as a simple python script. </a:t>
            </a:r>
            <a:endParaRPr sz="1100" dirty="0">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049148594"/>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2709</TotalTime>
  <Words>3974</Words>
  <Application>Microsoft Macintosh PowerPoint</Application>
  <PresentationFormat>On-screen Show (16:9)</PresentationFormat>
  <Paragraphs>547</Paragraphs>
  <Slides>36</Slides>
  <Notes>13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36</vt:i4>
      </vt:variant>
    </vt:vector>
  </HeadingPairs>
  <TitlesOfParts>
    <vt:vector size="51" baseType="lpstr">
      <vt:lpstr>Arial</vt:lpstr>
      <vt:lpstr>Calibri</vt:lpstr>
      <vt:lpstr>Calibri Light</vt:lpstr>
      <vt:lpstr>Courier</vt:lpstr>
      <vt:lpstr>Courier New</vt:lpstr>
      <vt:lpstr>Courier-Bold</vt:lpstr>
      <vt:lpstr>Gill Sans</vt:lpstr>
      <vt:lpstr>Helvetica</vt:lpstr>
      <vt:lpstr>Helvetica Neue</vt:lpstr>
      <vt:lpstr>Myriad Pro</vt:lpstr>
      <vt:lpstr>Noto Sans Symbols</vt:lpstr>
      <vt:lpstr>Open Sans</vt:lpstr>
      <vt:lpstr>Wingdings</vt:lpstr>
      <vt:lpstr>Tema de Office</vt:lpstr>
      <vt:lpstr>1_Tema de Office</vt:lpstr>
      <vt:lpstr>Introduction to the eFlows4HPC software stack and HPC Workflows as a Service methodology</vt:lpstr>
      <vt:lpstr>Agenda</vt:lpstr>
      <vt:lpstr>Overview of eflows4HPC</vt:lpstr>
      <vt:lpstr>eFlows4HPC in a nutshell</vt:lpstr>
      <vt:lpstr>Pillar I: Manufacturing</vt:lpstr>
      <vt:lpstr>Pillar II: Climate</vt:lpstr>
      <vt:lpstr>Pillar III: Urgent computing for natural hazards</vt:lpstr>
      <vt:lpstr>PowerPoint Presentation</vt:lpstr>
      <vt:lpstr>HPCWaaS Overview</vt:lpstr>
      <vt:lpstr>Project achievements</vt:lpstr>
      <vt:lpstr>Tutorial focus (I): HPC Workflows as a Service methodology</vt:lpstr>
      <vt:lpstr>Tutorial focus (II): HPC Workflows as a Service methodology</vt:lpstr>
      <vt:lpstr>Project partners</vt:lpstr>
      <vt:lpstr>Part 1.1: Integrating different computations in PyCOMPSs</vt:lpstr>
      <vt:lpstr>Main element: Workflows in PyCOMPSs</vt:lpstr>
      <vt:lpstr>PyCOMPSs syntax</vt:lpstr>
      <vt:lpstr>Synchronization</vt:lpstr>
      <vt:lpstr>Other decorators: Tasks’ constraints  </vt:lpstr>
      <vt:lpstr>Failure Management</vt:lpstr>
      <vt:lpstr>Other decorators: linking with other  programming models</vt:lpstr>
      <vt:lpstr>Support for MPI tasks</vt:lpstr>
      <vt:lpstr>MPMD applications</vt:lpstr>
      <vt:lpstr>Tasks in container images</vt:lpstr>
      <vt:lpstr>PyCOMPSs runtime </vt:lpstr>
      <vt:lpstr>Interfaces to integrate HPC/DA/ML</vt:lpstr>
      <vt:lpstr>Software Invocation description</vt:lpstr>
      <vt:lpstr>Data transformations  </vt:lpstr>
      <vt:lpstr>Pillar I: Integration of HPC and data analytics in a single workflow</vt:lpstr>
      <vt:lpstr>PowerPoint Presentation</vt:lpstr>
      <vt:lpstr>Pillar I: Integration of HPC and data analytics in a single workflow</vt:lpstr>
      <vt:lpstr>Pillar I: Integration of HPC and data analytics in a single workflow</vt:lpstr>
      <vt:lpstr>Pillar I: Integration of HPC and data analytics in a single workflow</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Rosa M Badia</cp:lastModifiedBy>
  <cp:revision>94</cp:revision>
  <dcterms:created xsi:type="dcterms:W3CDTF">2020-02-13T17:55:21Z</dcterms:created>
  <dcterms:modified xsi:type="dcterms:W3CDTF">2023-05-02T13:26:05Z</dcterms:modified>
</cp:coreProperties>
</file>